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773" r:id="rId2"/>
    <p:sldId id="821" r:id="rId3"/>
    <p:sldId id="634" r:id="rId4"/>
    <p:sldId id="635" r:id="rId5"/>
    <p:sldId id="830" r:id="rId6"/>
    <p:sldId id="831" r:id="rId7"/>
    <p:sldId id="1065" r:id="rId8"/>
    <p:sldId id="1058" r:id="rId9"/>
    <p:sldId id="1059" r:id="rId10"/>
    <p:sldId id="822" r:id="rId11"/>
    <p:sldId id="1057" r:id="rId12"/>
    <p:sldId id="1060" r:id="rId13"/>
    <p:sldId id="737" r:id="rId14"/>
    <p:sldId id="1061" r:id="rId15"/>
    <p:sldId id="792" r:id="rId16"/>
    <p:sldId id="804" r:id="rId17"/>
    <p:sldId id="772" r:id="rId18"/>
    <p:sldId id="1063" r:id="rId19"/>
    <p:sldId id="1064" r:id="rId20"/>
    <p:sldId id="724" r:id="rId21"/>
    <p:sldId id="825" r:id="rId22"/>
    <p:sldId id="740" r:id="rId23"/>
    <p:sldId id="777" r:id="rId24"/>
    <p:sldId id="809" r:id="rId25"/>
    <p:sldId id="810" r:id="rId26"/>
    <p:sldId id="653" r:id="rId27"/>
    <p:sldId id="106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A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34" autoAdjust="0"/>
    <p:restoredTop sz="88182" autoAdjust="0"/>
  </p:normalViewPr>
  <p:slideViewPr>
    <p:cSldViewPr snapToGrid="0" snapToObjects="1">
      <p:cViewPr varScale="1">
        <p:scale>
          <a:sx n="108" d="100"/>
          <a:sy n="108" d="100"/>
        </p:scale>
        <p:origin x="3797" y="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3" d="100"/>
          <a:sy n="83" d="100"/>
        </p:scale>
        <p:origin x="421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A45C3A-AA03-AE4D-9ED1-6E365DB1EA48}" type="datetimeFigureOut">
              <a:rPr lang="en-US" smtClean="0"/>
              <a:pPr/>
              <a:t>9/19/2023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E44C60-AB9F-ED4F-8D6A-DA125BDE9E7D}" type="slidenum">
              <a:rPr lang="en-US" smtClean="0"/>
              <a:pPr/>
              <a:t>‹#›</a:t>
            </a:fld>
            <a:endParaRPr lang="en-US" dirty="0"/>
          </a:p>
        </p:txBody>
      </p:sp>
    </p:spTree>
    <p:extLst>
      <p:ext uri="{BB962C8B-B14F-4D97-AF65-F5344CB8AC3E}">
        <p14:creationId xmlns:p14="http://schemas.microsoft.com/office/powerpoint/2010/main" val="343850401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8T03:14:56.37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10761 1,'-5'0,"0"0,0 0,-1 0,1 1,0 0,0 0,0 0,0 0,0 1,0 0,-7 3,0 2,-19 6,21-9,1 0,-1 1,1 0,-10 7,15-9,-1-1,1 1,-1-1,0 0,1 0,-1 0,0 0,0-1,0 0,-9 1,-4-1,-32-2,20 0,-230 1,242 1,0 0,-21 6,17-2,-44 12,47-13,-32 14,35-12,0-1,-30 7,36-10,-18 6,19-5,0 0,-15 1,-72 11,65-7,23-5,0-1,-11 2,-68 6,72-8,-18-1,23-1,0 1,0 0,0 0,-19 5,14-1,-1-2,-19 3,21-5,1 2,0-1,0 1,-14 6,19-6,0 0,-1-1,1-1,-16 2,16-2,1 0,-1 0,1 0,-1 1,1 0,-11 5,-49 33,52-31,8-5,0 0,-16 4,3 0,-1-1,16-6,0 1,0-1,0 1,0 1,-7 4,4-3,0 0,0 0,0-1,0 0,-1-1,1 1,-1-1,1-1,-11 1,6 0,-1 0,-20 7,-6 3,-17 8,46-17,1 0,-1 0,-17 2,17-4,0 1,0 1,-15 5,-25 8,36-12,-29 12,33-12,0 0,0-1,0-1,-14 2,3 0,-2 0,14-3,1 0,-18 6,16-4,0 0,0-1,0 0,-21-1,16 0,-22 4,9-1,19-2,-1-1,-19 7,5 0,1-2,-31 5,20-2,26-6,-1-1,1 0,-10 1,-27 3,-6 0,42-5,-1 1,1 0,-15 5,-1 0,8-3,5 0,0-1,-23 1,22-2,0 0,0 1,0 1,0 0,-20 9,24-8,0 0,-15 11,17-10,-1-1,0 0,-13 6,15-8,0 0,0 1,1 0,-9 7,-3 1,9-7,-1 0,-12 4,-4 2,-49 24,29-16,30-13,-27 14,31-14,0-1,-1 0,1-1,-1 0,0-1,-22 2,32-4,-34 8,8-1,27-7,-8 0,0 1,0 1,0 0,1 0,0 1,-15 8,15-7,0 0,-13 4,8-2,1-2,-28 6,29-8,1 0,0 1,-18 8,-11 8,-21 12,37-21,20-10,0 1,0-1,0 1,1 0,-1 0,-5 4,3-1,0 0,1-1,-1 0,-1 0,1-1,-1 1,-10 3,-6 2,-23 12,27-11,0-1,-21 6,-20 7,35-9,20-10,1-1,-1 1,0-1,0 0,1-1,-11 3,-15-1,0-2,-32-2,6-1,5 1,-61 3,31 10,70-11,0 2,0-1,-19 8,17-5,0-1,-15 2,15-3,-17 5,-5 2,13-5,-1-1,1-1,-24-1,22-2,14-1,0 1,0 0,0 0,0 1,1 1,-16 3,13 0,-1-1,1 2,-19 10,22-12,0 1,0-1,-1-1,-11 4,-15 5,23-8,-18 5,19-6,0 0,-17 8,14-5,0-1,-1-1,-16 4,17-6,1 2,-1-1,1 2,-1 0,1 1,-19 11,24-13,0 0,1-1,-1 0,0 0,-1-1,1 0,0-1,-11 1,-5 1,-13 7,10-2,22-6,-1 0,1 1,0-1,0 1,-10 7,10-6,0-1,-1 1,-14 4,-89 29,104-34,-1-1,0 1,-6 5,8-6,0 1,0-1,1 1,-2-1,1-1,0 1,-6 0,-3 0,4-1,1 0,-15 4,-6 3,-45 4,44-7,22-3,1 0,-1 0,-12 7,13-6,1 0,0 0,0-1,-1 0,-8 1,5-1,0 0,-13 4,14-3,-1-1,-18 3,4-4,8 0,-22 3,33-3,1 0,-1 1,1 0,0-1,0 2,0-1,0 1,-5 3,2-1,1-1,0 0,-11 3,3-1,7-3,0 0,0-1,0-1,0 1,0-1,-12 0,7 0,-19 3,-10 2,30-5,0 0,-20 6,11-1,-24 3,17-4,11-1,1 0,-29 11,37-12,0 2,-1-1,2 1,-1 0,0 0,-11 12,-4 1,18-15,1 0,0 0,0 0,1 0,-7 7,8-7,0 1,-1 0,0-1,0 1,0-1,-1 1,1-1,-1 0,0-1,-7 6,3-5,0 1,0 1,0 0,-10 8,9-6,-1 0,1-1,-2-1,-10 6,-23 12,41-21,1 1,-1-1,0 0,1 1,-3 3,3-4,1 0,-1 0,0 0,0 0,0 0,0 0,0-1,0 1,-1-1,-3 3,-6 0,-1-1,0 0,-21 2,15-2,8-1,0 0,-18 8,-9 2,6-1,25-8,-1-1,0 1,-12 1,2-2,-17-2,22 0,0 0,0 1,-18 3,6 1,0-2,0-1,0-1,-44-4,19-3,30 2,-24 0,-26 5,36 1,-40-5,58 1,-19-7,5 2,13 4,0-1,-1 1,-28-1,26 4,11 0,0 0,0 0,0-1,0 0,1 0,-10-4,4 2,1 0,-1 1,0 0,0 1,-23 1,-9-1,1-5,29 3,-21 0,-174 3,208 0,0 0,0 0,0 0,0 1,0-1,0 1,0 0,-4 1,6-1,0 0,0-1,-1 1,1 0,0 0,0 0,0 0,1 0,-1 0,0 0,0 0,1 1,-1-1,0 0,1 0,-1 1,1-1,0 0,-1 1,1 2,-2 13,1 0,1 0,2 20,0 6,-1 0,0-4,-3 41,-2-60,0-1,-12 34,8-28,1-5,-1-1,-1 0,-1-1,-23 33,25-41,-12 13,13-15,-1 0,-8 13,13-16,-1-1,1 0,-1 0,0 0,-1-1,1 1,-1-1,1 0,-10 4,-1 2,11-7,1 1,-1 1,1-1,-1 0,1 1,0 0,-4 6,4-6,0 1,0-1,0-1,0 1,-1 0,1-1,-6 4,4-4,1 1,0-1,0 1,-6 7,8-8,0 0,-1-1,1 1,0-1,-1 0,1 0,-1 0,0 0,0 0,0-1,0 1,0-1,0 0,0 1,-5 0,4-2,0 1,0-1,0 0,0 0,-1 0,1 0,0-1,0 0,0 0,0 0,1 0,-1 0,0-1,0 0,1 0,-1 0,1 0,-1 0,1-1,0 0,-3-3,-20-15,22 18,-1 0,1-1,-1 1,1-1,0-1,-5-6,7 8,0-1,-1 1,1-1,-1 1,0 0,0 0,0 1,-1-1,1 0,0 1,-1 0,0 0,1 0,-1 0,0 1,0 0,-8-2,-27-6,27 6,0 0,-21-2,-57 5,50 0,30 1,0 0,0 1,-19 5,6-1,8-2,-1 0,1 1,-25 12,15-5,0-1,-52 15,64-21,-1 0,1 1,-14 8,15-8,0 0,0-1,0 0,-16 4,12-5,0 1,-16 8,-5 1,-59 19,52-16,6-2,27-10,1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7E9BD-3DD4-2D42-95A2-251C42581806}" type="datetimeFigureOut">
              <a:rPr lang="en-US" smtClean="0"/>
              <a:pPr/>
              <a:t>9/19/2023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AD5CE3-0B8E-0945-8C3B-BE4B17C58DD1}" type="slidenum">
              <a:rPr lang="en-US" smtClean="0"/>
              <a:pPr/>
              <a:t>‹#›</a:t>
            </a:fld>
            <a:endParaRPr lang="en-US" dirty="0"/>
          </a:p>
        </p:txBody>
      </p:sp>
    </p:spTree>
    <p:extLst>
      <p:ext uri="{BB962C8B-B14F-4D97-AF65-F5344CB8AC3E}">
        <p14:creationId xmlns:p14="http://schemas.microsoft.com/office/powerpoint/2010/main" val="15729694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D5CE3-0B8E-0945-8C3B-BE4B17C58DD1}" type="slidenum">
              <a:rPr lang="en-US" smtClean="0"/>
              <a:pPr/>
              <a:t>1</a:t>
            </a:fld>
            <a:endParaRPr lang="en-US" dirty="0"/>
          </a:p>
        </p:txBody>
      </p:sp>
    </p:spTree>
    <p:extLst>
      <p:ext uri="{BB962C8B-B14F-4D97-AF65-F5344CB8AC3E}">
        <p14:creationId xmlns:p14="http://schemas.microsoft.com/office/powerpoint/2010/main" val="3916429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2BAD5CE3-0B8E-0945-8C3B-BE4B17C58DD1}" type="slidenum">
              <a:rPr lang="en-US" smtClean="0"/>
              <a:pPr/>
              <a:t>25</a:t>
            </a:fld>
            <a:endParaRPr lang="en-US" dirty="0"/>
          </a:p>
        </p:txBody>
      </p:sp>
    </p:spTree>
    <p:extLst>
      <p:ext uri="{BB962C8B-B14F-4D97-AF65-F5344CB8AC3E}">
        <p14:creationId xmlns:p14="http://schemas.microsoft.com/office/powerpoint/2010/main" val="30590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the last meeting can be October 3, 2023</a:t>
            </a:r>
          </a:p>
        </p:txBody>
      </p:sp>
      <p:sp>
        <p:nvSpPr>
          <p:cNvPr id="4" name="Slide Number Placeholder 3"/>
          <p:cNvSpPr>
            <a:spLocks noGrp="1"/>
          </p:cNvSpPr>
          <p:nvPr>
            <p:ph type="sldNum" sz="quarter" idx="5"/>
          </p:nvPr>
        </p:nvSpPr>
        <p:spPr/>
        <p:txBody>
          <a:bodyPr/>
          <a:lstStyle/>
          <a:p>
            <a:fld id="{2BAD5CE3-0B8E-0945-8C3B-BE4B17C58DD1}" type="slidenum">
              <a:rPr lang="en-US" smtClean="0"/>
              <a:pPr/>
              <a:t>26</a:t>
            </a:fld>
            <a:endParaRPr lang="en-US" dirty="0"/>
          </a:p>
        </p:txBody>
      </p:sp>
    </p:spTree>
    <p:extLst>
      <p:ext uri="{BB962C8B-B14F-4D97-AF65-F5344CB8AC3E}">
        <p14:creationId xmlns:p14="http://schemas.microsoft.com/office/powerpoint/2010/main" val="1139898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directed, we can create maps based off of HOAs, or use certain roads as a divider. We can also be directed to only uplift public maps as the official three draft maps. </a:t>
            </a:r>
          </a:p>
        </p:txBody>
      </p:sp>
      <p:sp>
        <p:nvSpPr>
          <p:cNvPr id="4" name="Slide Number Placeholder 3"/>
          <p:cNvSpPr>
            <a:spLocks noGrp="1"/>
          </p:cNvSpPr>
          <p:nvPr>
            <p:ph type="sldNum" sz="quarter" idx="5"/>
          </p:nvPr>
        </p:nvSpPr>
        <p:spPr/>
        <p:txBody>
          <a:bodyPr/>
          <a:lstStyle/>
          <a:p>
            <a:fld id="{2BAD5CE3-0B8E-0945-8C3B-BE4B17C58DD1}" type="slidenum">
              <a:rPr lang="en-US" smtClean="0"/>
              <a:pPr/>
              <a:t>27</a:t>
            </a:fld>
            <a:endParaRPr lang="en-US" dirty="0"/>
          </a:p>
        </p:txBody>
      </p:sp>
    </p:spTree>
    <p:extLst>
      <p:ext uri="{BB962C8B-B14F-4D97-AF65-F5344CB8AC3E}">
        <p14:creationId xmlns:p14="http://schemas.microsoft.com/office/powerpoint/2010/main" val="139241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AD5CE3-0B8E-0945-8C3B-BE4B17C58DD1}" type="slidenum">
              <a:rPr lang="en-US" smtClean="0"/>
              <a:pPr/>
              <a:t>7</a:t>
            </a:fld>
            <a:endParaRPr lang="en-US" dirty="0"/>
          </a:p>
        </p:txBody>
      </p:sp>
    </p:spTree>
    <p:extLst>
      <p:ext uri="{BB962C8B-B14F-4D97-AF65-F5344CB8AC3E}">
        <p14:creationId xmlns:p14="http://schemas.microsoft.com/office/powerpoint/2010/main" val="193836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Clarify your goals </a:t>
            </a:r>
          </a:p>
          <a:p>
            <a:pPr marL="171450" indent="-171450">
              <a:buFont typeface="Arial" panose="020B0604020202020204" pitchFamily="34" charset="0"/>
              <a:buChar char="•"/>
            </a:pPr>
            <a:r>
              <a:rPr lang="en-US" dirty="0"/>
              <a:t>What issues do you and your neighbors care about?</a:t>
            </a:r>
          </a:p>
          <a:p>
            <a:pPr marL="171450" indent="-171450">
              <a:buFont typeface="Arial" panose="020B0604020202020204" pitchFamily="34" charset="0"/>
              <a:buChar char="•"/>
            </a:pPr>
            <a:r>
              <a:rPr lang="en-US" dirty="0"/>
              <a:t>What level(s) of government impact those issues?</a:t>
            </a:r>
          </a:p>
          <a:p>
            <a:pPr marL="171450" indent="-171450">
              <a:buFont typeface="Arial" panose="020B0604020202020204" pitchFamily="34" charset="0"/>
              <a:buChar char="•"/>
            </a:pPr>
            <a:r>
              <a:rPr lang="en-US" dirty="0"/>
              <a:t>Are you advocating for a community of interest or a whole map plan?</a:t>
            </a:r>
          </a:p>
          <a:p>
            <a:pPr marL="171450" indent="-171450">
              <a:buFont typeface="Arial" panose="020B0604020202020204" pitchFamily="34" charset="0"/>
              <a:buChar char="•"/>
            </a:pPr>
            <a:r>
              <a:rPr lang="en-US" dirty="0"/>
              <a:t>How does influencing the maps help your cause?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highlight>
                  <a:srgbClr val="FFFF00"/>
                </a:highlight>
              </a:rPr>
              <a:t>Does being Subjective also mean that you don’t need Census data?</a:t>
            </a:r>
          </a:p>
        </p:txBody>
      </p:sp>
      <p:sp>
        <p:nvSpPr>
          <p:cNvPr id="4" name="Slide Number Placeholder 3"/>
          <p:cNvSpPr>
            <a:spLocks noGrp="1"/>
          </p:cNvSpPr>
          <p:nvPr>
            <p:ph type="sldNum" sz="quarter" idx="5"/>
          </p:nvPr>
        </p:nvSpPr>
        <p:spPr/>
        <p:txBody>
          <a:bodyPr/>
          <a:lstStyle/>
          <a:p>
            <a:fld id="{2BAD5CE3-0B8E-0945-8C3B-BE4B17C58DD1}" type="slidenum">
              <a:rPr lang="en-US" smtClean="0"/>
              <a:pPr/>
              <a:t>13</a:t>
            </a:fld>
            <a:endParaRPr lang="en-US" dirty="0"/>
          </a:p>
        </p:txBody>
      </p:sp>
    </p:spTree>
    <p:extLst>
      <p:ext uri="{BB962C8B-B14F-4D97-AF65-F5344CB8AC3E}">
        <p14:creationId xmlns:p14="http://schemas.microsoft.com/office/powerpoint/2010/main" val="1131243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Clarify your goals </a:t>
            </a:r>
          </a:p>
          <a:p>
            <a:pPr marL="171450" indent="-171450">
              <a:buFont typeface="Arial" panose="020B0604020202020204" pitchFamily="34" charset="0"/>
              <a:buChar char="•"/>
            </a:pPr>
            <a:r>
              <a:rPr lang="en-US" dirty="0"/>
              <a:t>What issues do you and your neighbors care about?</a:t>
            </a:r>
          </a:p>
          <a:p>
            <a:pPr marL="171450" indent="-171450">
              <a:buFont typeface="Arial" panose="020B0604020202020204" pitchFamily="34" charset="0"/>
              <a:buChar char="•"/>
            </a:pPr>
            <a:r>
              <a:rPr lang="en-US" dirty="0"/>
              <a:t>What level(s) of government impact those issues?</a:t>
            </a:r>
          </a:p>
          <a:p>
            <a:pPr marL="171450" indent="-171450">
              <a:buFont typeface="Arial" panose="020B0604020202020204" pitchFamily="34" charset="0"/>
              <a:buChar char="•"/>
            </a:pPr>
            <a:r>
              <a:rPr lang="en-US" dirty="0"/>
              <a:t>Are you advocating for a community of interest or a whole map plan?</a:t>
            </a:r>
          </a:p>
          <a:p>
            <a:pPr marL="171450" indent="-171450">
              <a:buFont typeface="Arial" panose="020B0604020202020204" pitchFamily="34" charset="0"/>
              <a:buChar char="•"/>
            </a:pPr>
            <a:r>
              <a:rPr lang="en-US" dirty="0"/>
              <a:t>How does influencing the maps help your cause?</a:t>
            </a:r>
          </a:p>
        </p:txBody>
      </p:sp>
      <p:sp>
        <p:nvSpPr>
          <p:cNvPr id="4" name="Slide Number Placeholder 3"/>
          <p:cNvSpPr>
            <a:spLocks noGrp="1"/>
          </p:cNvSpPr>
          <p:nvPr>
            <p:ph type="sldNum" sz="quarter" idx="5"/>
          </p:nvPr>
        </p:nvSpPr>
        <p:spPr/>
        <p:txBody>
          <a:bodyPr/>
          <a:lstStyle/>
          <a:p>
            <a:fld id="{2BAD5CE3-0B8E-0945-8C3B-BE4B17C58DD1}" type="slidenum">
              <a:rPr lang="en-US" smtClean="0"/>
              <a:pPr/>
              <a:t>14</a:t>
            </a:fld>
            <a:endParaRPr lang="en-US" dirty="0"/>
          </a:p>
        </p:txBody>
      </p:sp>
    </p:spTree>
    <p:extLst>
      <p:ext uri="{BB962C8B-B14F-4D97-AF65-F5344CB8AC3E}">
        <p14:creationId xmlns:p14="http://schemas.microsoft.com/office/powerpoint/2010/main" val="2738296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These are just a few examples of how you can start thinking about your COI. If you can make the argument that your community is a community of interest, it likely is one.</a:t>
            </a:r>
          </a:p>
        </p:txBody>
      </p:sp>
      <p:sp>
        <p:nvSpPr>
          <p:cNvPr id="4" name="Slide Number Placeholder 3"/>
          <p:cNvSpPr>
            <a:spLocks noGrp="1"/>
          </p:cNvSpPr>
          <p:nvPr>
            <p:ph type="sldNum" sz="quarter" idx="5"/>
          </p:nvPr>
        </p:nvSpPr>
        <p:spPr/>
        <p:txBody>
          <a:bodyPr/>
          <a:lstStyle/>
          <a:p>
            <a:fld id="{2BAD5CE3-0B8E-0945-8C3B-BE4B17C58DD1}" type="slidenum">
              <a:rPr lang="en-US" smtClean="0"/>
              <a:pPr/>
              <a:t>15</a:t>
            </a:fld>
            <a:endParaRPr lang="en-US" dirty="0"/>
          </a:p>
        </p:txBody>
      </p:sp>
    </p:spTree>
    <p:extLst>
      <p:ext uri="{BB962C8B-B14F-4D97-AF65-F5344CB8AC3E}">
        <p14:creationId xmlns:p14="http://schemas.microsoft.com/office/powerpoint/2010/main" val="3955568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basics of each of them</a:t>
            </a:r>
          </a:p>
          <a:p>
            <a:endParaRPr lang="en-US" dirty="0"/>
          </a:p>
          <a:p>
            <a:r>
              <a:rPr lang="en-US" dirty="0"/>
              <a:t>Note – the final bullet is not illegal under FMA, but it impossible to draw such a COI</a:t>
            </a:r>
          </a:p>
          <a:p>
            <a:endParaRPr lang="en-US" dirty="0"/>
          </a:p>
          <a:p>
            <a:r>
              <a:rPr lang="en-US" dirty="0"/>
              <a:t>We’re trying to help protect communities of interest when we draw maps, and if a COI is 80 percent of a city, then that doesn’t really help the map drawers.</a:t>
            </a:r>
          </a:p>
        </p:txBody>
      </p:sp>
      <p:sp>
        <p:nvSpPr>
          <p:cNvPr id="4" name="Slide Number Placeholder 3"/>
          <p:cNvSpPr>
            <a:spLocks noGrp="1"/>
          </p:cNvSpPr>
          <p:nvPr>
            <p:ph type="sldNum" sz="quarter" idx="5"/>
          </p:nvPr>
        </p:nvSpPr>
        <p:spPr/>
        <p:txBody>
          <a:bodyPr/>
          <a:lstStyle/>
          <a:p>
            <a:fld id="{2BAD5CE3-0B8E-0945-8C3B-BE4B17C58DD1}" type="slidenum">
              <a:rPr lang="en-US" smtClean="0"/>
              <a:pPr/>
              <a:t>16</a:t>
            </a:fld>
            <a:endParaRPr lang="en-US" dirty="0"/>
          </a:p>
        </p:txBody>
      </p:sp>
    </p:spTree>
    <p:extLst>
      <p:ext uri="{BB962C8B-B14F-4D97-AF65-F5344CB8AC3E}">
        <p14:creationId xmlns:p14="http://schemas.microsoft.com/office/powerpoint/2010/main" val="246618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Some people have a hard time thinking through COI so lets go through an example </a:t>
            </a:r>
          </a:p>
          <a:p>
            <a:endParaRPr lang="en-US" dirty="0"/>
          </a:p>
          <a:p>
            <a:r>
              <a:rPr lang="en-US" dirty="0"/>
              <a:t>Add gerrymander game in, bring in Redistricting 101 presentation, LB </a:t>
            </a:r>
          </a:p>
          <a:p>
            <a:endParaRPr lang="en-US" dirty="0"/>
          </a:p>
          <a:p>
            <a:r>
              <a:rPr lang="en-US" dirty="0"/>
              <a:t>Culture:</a:t>
            </a:r>
          </a:p>
          <a:p>
            <a:r>
              <a:rPr lang="en-US" dirty="0"/>
              <a:t>Personal Stories are powerful. Find community members willing to share examples if things residents share in common and what makes your community unique. Imagine describing your community to someone who wants to move to your community. </a:t>
            </a:r>
          </a:p>
          <a:p>
            <a:pPr marL="171450" indent="-171450">
              <a:buFont typeface="Arial" panose="020B0604020202020204" pitchFamily="34" charset="0"/>
              <a:buChar char="•"/>
            </a:pPr>
            <a:r>
              <a:rPr lang="en-US" dirty="0"/>
              <a:t>Does your neighborhodo share certain celebrations or traditions?</a:t>
            </a:r>
          </a:p>
          <a:p>
            <a:pPr marL="171450" indent="-171450">
              <a:buFont typeface="Arial" panose="020B0604020202020204" pitchFamily="34" charset="0"/>
              <a:buChar char="•"/>
            </a:pPr>
            <a:r>
              <a:rPr lang="en-US" dirty="0"/>
              <a:t>Are there important places where your community gathers?</a:t>
            </a:r>
          </a:p>
          <a:p>
            <a:pPr marL="171450" indent="-171450">
              <a:buFont typeface="Arial" panose="020B0604020202020204" pitchFamily="34" charset="0"/>
              <a:buChar char="•"/>
            </a:pPr>
            <a:r>
              <a:rPr lang="en-US" dirty="0"/>
              <a:t>What is the history of how your community came together?</a:t>
            </a:r>
          </a:p>
          <a:p>
            <a:endParaRPr lang="en-US" dirty="0"/>
          </a:p>
          <a:p>
            <a:r>
              <a:rPr lang="en-US" dirty="0"/>
              <a:t>Concerns:</a:t>
            </a:r>
          </a:p>
          <a:p>
            <a:r>
              <a:rPr lang="en-US" dirty="0"/>
              <a:t>Often communiteis get involved in redistricting because they feel their issue have not been adequately addressed by their elected representative. Highlighting community issues in personal stories and written narratives help demonstrate the importance of having elected officials who understand and respond to community needs. </a:t>
            </a:r>
          </a:p>
          <a:p>
            <a:pPr marL="171450" indent="-171450">
              <a:buFont typeface="Arial" panose="020B0604020202020204" pitchFamily="34" charset="0"/>
              <a:buChar char="•"/>
            </a:pPr>
            <a:r>
              <a:rPr lang="en-US" dirty="0"/>
              <a:t>Has your community come together to advocate for important services?</a:t>
            </a:r>
          </a:p>
          <a:p>
            <a:pPr marL="171450" indent="-171450">
              <a:buFont typeface="Arial" panose="020B0604020202020204" pitchFamily="34" charset="0"/>
              <a:buChar char="•"/>
            </a:pPr>
            <a:r>
              <a:rPr lang="en-US" dirty="0"/>
              <a:t>Have you worked for more recognition or support of your community?</a:t>
            </a:r>
          </a:p>
          <a:p>
            <a:endParaRPr lang="en-US" dirty="0"/>
          </a:p>
          <a:p>
            <a:r>
              <a:rPr lang="en-US" dirty="0"/>
              <a:t>Counts </a:t>
            </a:r>
          </a:p>
          <a:p>
            <a:r>
              <a:rPr lang="en-US" dirty="0"/>
              <a:t>Whenever possible include statistics to support your testimonies, including data on education levels, graduation rates, median household income, poverty levels, access to technology, homeownership rates, language isolation, voter registration rates etc. </a:t>
            </a:r>
          </a:p>
          <a:p>
            <a:pPr marL="171450" indent="-171450">
              <a:buFont typeface="Arial" panose="020B0604020202020204" pitchFamily="34" charset="0"/>
              <a:buChar char="•"/>
            </a:pPr>
            <a:r>
              <a:rPr lang="en-US" dirty="0"/>
              <a:t>This information can be gathered from the U.S. Census Bureau, universities, local government reports etc </a:t>
            </a:r>
          </a:p>
          <a:p>
            <a:pPr marL="171450" indent="-171450">
              <a:buFont typeface="Arial" panose="020B0604020202020204" pitchFamily="34" charset="0"/>
              <a:buChar char="•"/>
            </a:pPr>
            <a:r>
              <a:rPr lang="en-US" dirty="0"/>
              <a:t>Consider using reliable sources as the Census Bureau to find data on income , education, language, race, ethnicity and ancestry. </a:t>
            </a:r>
          </a:p>
          <a:p>
            <a:endParaRPr lang="en-US" dirty="0"/>
          </a:p>
        </p:txBody>
      </p:sp>
      <p:sp>
        <p:nvSpPr>
          <p:cNvPr id="4" name="Slide Number Placeholder 3"/>
          <p:cNvSpPr>
            <a:spLocks noGrp="1"/>
          </p:cNvSpPr>
          <p:nvPr>
            <p:ph type="sldNum" sz="quarter" idx="5"/>
          </p:nvPr>
        </p:nvSpPr>
        <p:spPr/>
        <p:txBody>
          <a:bodyPr/>
          <a:lstStyle/>
          <a:p>
            <a:fld id="{2BAD5CE3-0B8E-0945-8C3B-BE4B17C58DD1}" type="slidenum">
              <a:rPr lang="en-US" smtClean="0"/>
              <a:pPr/>
              <a:t>17</a:t>
            </a:fld>
            <a:endParaRPr lang="en-US" dirty="0"/>
          </a:p>
        </p:txBody>
      </p:sp>
    </p:spTree>
    <p:extLst>
      <p:ext uri="{BB962C8B-B14F-4D97-AF65-F5344CB8AC3E}">
        <p14:creationId xmlns:p14="http://schemas.microsoft.com/office/powerpoint/2010/main" val="339387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tool that is very user friendly. </a:t>
            </a:r>
          </a:p>
          <a:p>
            <a:r>
              <a:rPr lang="en-US" dirty="0"/>
              <a:t>Create COIs, name and describe them, save them – will appear on the City of Martinez’s DistrictR page, where you will be able to see other community members’ maps as well</a:t>
            </a:r>
          </a:p>
          <a:p>
            <a:endParaRPr lang="en-US" dirty="0"/>
          </a:p>
        </p:txBody>
      </p:sp>
      <p:sp>
        <p:nvSpPr>
          <p:cNvPr id="4" name="Slide Number Placeholder 3"/>
          <p:cNvSpPr>
            <a:spLocks noGrp="1"/>
          </p:cNvSpPr>
          <p:nvPr>
            <p:ph type="sldNum" sz="quarter" idx="5"/>
          </p:nvPr>
        </p:nvSpPr>
        <p:spPr/>
        <p:txBody>
          <a:bodyPr/>
          <a:lstStyle/>
          <a:p>
            <a:fld id="{2BAD5CE3-0B8E-0945-8C3B-BE4B17C58DD1}" type="slidenum">
              <a:rPr lang="en-US" smtClean="0"/>
              <a:pPr/>
              <a:t>23</a:t>
            </a:fld>
            <a:endParaRPr lang="en-US" dirty="0"/>
          </a:p>
        </p:txBody>
      </p:sp>
    </p:spTree>
    <p:extLst>
      <p:ext uri="{BB962C8B-B14F-4D97-AF65-F5344CB8AC3E}">
        <p14:creationId xmlns:p14="http://schemas.microsoft.com/office/powerpoint/2010/main" val="523214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BAD5CE3-0B8E-0945-8C3B-BE4B17C58DD1}" type="slidenum">
              <a:rPr lang="en-US" smtClean="0"/>
              <a:pPr/>
              <a:t>24</a:t>
            </a:fld>
            <a:endParaRPr lang="en-US" dirty="0"/>
          </a:p>
        </p:txBody>
      </p:sp>
    </p:spTree>
    <p:extLst>
      <p:ext uri="{BB962C8B-B14F-4D97-AF65-F5344CB8AC3E}">
        <p14:creationId xmlns:p14="http://schemas.microsoft.com/office/powerpoint/2010/main" val="1634650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10CDA9-DE31-4CE1-914F-F46F3D368628}" type="datetime1">
              <a:rPr lang="en-US" smtClean="0"/>
              <a:t>9/19/2023</a:t>
            </a:fld>
            <a:endParaRPr lang="en-US" dirty="0"/>
          </a:p>
        </p:txBody>
      </p:sp>
      <p:sp>
        <p:nvSpPr>
          <p:cNvPr id="5" name="Footer Placeholder 4"/>
          <p:cNvSpPr>
            <a:spLocks noGrp="1"/>
          </p:cNvSpPr>
          <p:nvPr>
            <p:ph type="ftr" sz="quarter" idx="11"/>
          </p:nvPr>
        </p:nvSpPr>
        <p:spPr/>
        <p:txBody>
          <a:bodyPr/>
          <a:lstStyle/>
          <a:p>
            <a:r>
              <a:rPr lang="en-US" dirty="0"/>
              <a:t>Page ‹#› of 68</a:t>
            </a:r>
          </a:p>
        </p:txBody>
      </p:sp>
      <p:sp>
        <p:nvSpPr>
          <p:cNvPr id="6" name="Slide Number Placeholder 5"/>
          <p:cNvSpPr>
            <a:spLocks noGrp="1"/>
          </p:cNvSpPr>
          <p:nvPr>
            <p:ph type="sldNum" sz="quarter" idx="12"/>
          </p:nvPr>
        </p:nvSpPr>
        <p:spPr/>
        <p:txBody>
          <a:bodyPr/>
          <a:lstStyle/>
          <a:p>
            <a:fld id="{E47413D1-F13F-154E-A832-DB035FA2D2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67A6C-6DAC-4546-ADA2-360F5532C27A}" type="datetime1">
              <a:rPr lang="en-US" smtClean="0"/>
              <a:t>9/19/2023</a:t>
            </a:fld>
            <a:endParaRPr lang="en-US" dirty="0"/>
          </a:p>
        </p:txBody>
      </p:sp>
      <p:sp>
        <p:nvSpPr>
          <p:cNvPr id="5" name="Footer Placeholder 4"/>
          <p:cNvSpPr>
            <a:spLocks noGrp="1"/>
          </p:cNvSpPr>
          <p:nvPr>
            <p:ph type="ftr" sz="quarter" idx="11"/>
          </p:nvPr>
        </p:nvSpPr>
        <p:spPr/>
        <p:txBody>
          <a:bodyPr/>
          <a:lstStyle/>
          <a:p>
            <a:r>
              <a:rPr lang="en-US" dirty="0"/>
              <a:t>Page ‹#› of 68</a:t>
            </a:r>
          </a:p>
        </p:txBody>
      </p:sp>
      <p:sp>
        <p:nvSpPr>
          <p:cNvPr id="6" name="Slide Number Placeholder 5"/>
          <p:cNvSpPr>
            <a:spLocks noGrp="1"/>
          </p:cNvSpPr>
          <p:nvPr>
            <p:ph type="sldNum" sz="quarter" idx="12"/>
          </p:nvPr>
        </p:nvSpPr>
        <p:spPr/>
        <p:txBody>
          <a:bodyPr/>
          <a:lstStyle/>
          <a:p>
            <a:fld id="{E47413D1-F13F-154E-A832-DB035FA2D2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D6CF41-6334-4EE1-96AF-9ED6AA76A21B}" type="datetime1">
              <a:rPr lang="en-US" smtClean="0"/>
              <a:t>9/19/2023</a:t>
            </a:fld>
            <a:endParaRPr lang="en-US" dirty="0"/>
          </a:p>
        </p:txBody>
      </p:sp>
      <p:sp>
        <p:nvSpPr>
          <p:cNvPr id="5" name="Footer Placeholder 4"/>
          <p:cNvSpPr>
            <a:spLocks noGrp="1"/>
          </p:cNvSpPr>
          <p:nvPr>
            <p:ph type="ftr" sz="quarter" idx="11"/>
          </p:nvPr>
        </p:nvSpPr>
        <p:spPr/>
        <p:txBody>
          <a:bodyPr/>
          <a:lstStyle/>
          <a:p>
            <a:r>
              <a:rPr lang="en-US" dirty="0"/>
              <a:t>Page ‹#› of 68</a:t>
            </a:r>
          </a:p>
        </p:txBody>
      </p:sp>
      <p:sp>
        <p:nvSpPr>
          <p:cNvPr id="6" name="Slide Number Placeholder 5"/>
          <p:cNvSpPr>
            <a:spLocks noGrp="1"/>
          </p:cNvSpPr>
          <p:nvPr>
            <p:ph type="sldNum" sz="quarter" idx="12"/>
          </p:nvPr>
        </p:nvSpPr>
        <p:spPr/>
        <p:txBody>
          <a:bodyPr/>
          <a:lstStyle/>
          <a:p>
            <a:fld id="{E47413D1-F13F-154E-A832-DB035FA2D2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269339C-6C44-4D6E-8CCB-7F216EED536F}" type="datetime1">
              <a:rPr lang="en-US" smtClean="0"/>
              <a:t>9/19/2023</a:t>
            </a:fld>
            <a:endParaRPr lang="en-US" dirty="0"/>
          </a:p>
        </p:txBody>
      </p:sp>
      <p:sp>
        <p:nvSpPr>
          <p:cNvPr id="5" name="Footer Placeholder 4"/>
          <p:cNvSpPr>
            <a:spLocks noGrp="1"/>
          </p:cNvSpPr>
          <p:nvPr>
            <p:ph type="ftr" sz="quarter" idx="11"/>
          </p:nvPr>
        </p:nvSpPr>
        <p:spPr/>
        <p:txBody>
          <a:bodyPr/>
          <a:lstStyle/>
          <a:p>
            <a:r>
              <a:rPr lang="en-US" dirty="0"/>
              <a:t>Page </a:t>
            </a:r>
            <a:fld id="{E47413D1-F13F-154E-A832-DB035FA2D23E}" type="slidenum">
              <a:rPr lang="en-US" smtClean="0"/>
              <a:pPr/>
              <a:t>‹#›</a:t>
            </a:fld>
            <a:r>
              <a:rPr lang="en-US" dirty="0"/>
              <a:t> of 68</a:t>
            </a:r>
          </a:p>
        </p:txBody>
      </p:sp>
      <p:sp>
        <p:nvSpPr>
          <p:cNvPr id="6" name="Slide Number Placeholder 5"/>
          <p:cNvSpPr>
            <a:spLocks noGrp="1"/>
          </p:cNvSpPr>
          <p:nvPr>
            <p:ph type="sldNum" sz="quarter" idx="12"/>
          </p:nvPr>
        </p:nvSpPr>
        <p:spPr/>
        <p:txBody>
          <a:bodyPr/>
          <a:lstStyle/>
          <a:p>
            <a:fld id="{E47413D1-F13F-154E-A832-DB035FA2D2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120801-0FF6-48CD-B3F9-FDF49988067D}" type="datetime1">
              <a:rPr lang="en-US" smtClean="0"/>
              <a:t>9/19/2023</a:t>
            </a:fld>
            <a:endParaRPr lang="en-US" dirty="0"/>
          </a:p>
        </p:txBody>
      </p:sp>
      <p:sp>
        <p:nvSpPr>
          <p:cNvPr id="5" name="Footer Placeholder 4"/>
          <p:cNvSpPr>
            <a:spLocks noGrp="1"/>
          </p:cNvSpPr>
          <p:nvPr>
            <p:ph type="ftr" sz="quarter" idx="11"/>
          </p:nvPr>
        </p:nvSpPr>
        <p:spPr/>
        <p:txBody>
          <a:bodyPr/>
          <a:lstStyle/>
          <a:p>
            <a:r>
              <a:rPr lang="en-US" dirty="0"/>
              <a:t>Page ‹#› of 68</a:t>
            </a:r>
          </a:p>
        </p:txBody>
      </p:sp>
      <p:sp>
        <p:nvSpPr>
          <p:cNvPr id="6" name="Slide Number Placeholder 5"/>
          <p:cNvSpPr>
            <a:spLocks noGrp="1"/>
          </p:cNvSpPr>
          <p:nvPr>
            <p:ph type="sldNum" sz="quarter" idx="12"/>
          </p:nvPr>
        </p:nvSpPr>
        <p:spPr/>
        <p:txBody>
          <a:bodyPr/>
          <a:lstStyle/>
          <a:p>
            <a:fld id="{E47413D1-F13F-154E-A832-DB035FA2D2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CCD73F-0600-42EB-AA16-C8BEB4E43862}" type="datetime1">
              <a:rPr lang="en-US" smtClean="0"/>
              <a:t>9/19/2023</a:t>
            </a:fld>
            <a:endParaRPr lang="en-US" dirty="0"/>
          </a:p>
        </p:txBody>
      </p:sp>
      <p:sp>
        <p:nvSpPr>
          <p:cNvPr id="6" name="Footer Placeholder 5"/>
          <p:cNvSpPr>
            <a:spLocks noGrp="1"/>
          </p:cNvSpPr>
          <p:nvPr>
            <p:ph type="ftr" sz="quarter" idx="11"/>
          </p:nvPr>
        </p:nvSpPr>
        <p:spPr/>
        <p:txBody>
          <a:bodyPr/>
          <a:lstStyle/>
          <a:p>
            <a:r>
              <a:rPr lang="en-US" dirty="0"/>
              <a:t>Page ‹#› of 68</a:t>
            </a:r>
          </a:p>
        </p:txBody>
      </p:sp>
      <p:sp>
        <p:nvSpPr>
          <p:cNvPr id="7" name="Slide Number Placeholder 6"/>
          <p:cNvSpPr>
            <a:spLocks noGrp="1"/>
          </p:cNvSpPr>
          <p:nvPr>
            <p:ph type="sldNum" sz="quarter" idx="12"/>
          </p:nvPr>
        </p:nvSpPr>
        <p:spPr/>
        <p:txBody>
          <a:bodyPr/>
          <a:lstStyle/>
          <a:p>
            <a:fld id="{E47413D1-F13F-154E-A832-DB035FA2D2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2C09BD-A1DE-4460-BB9F-B2F2A506C1F6}" type="datetime1">
              <a:rPr lang="en-US" smtClean="0"/>
              <a:t>9/19/2023</a:t>
            </a:fld>
            <a:endParaRPr lang="en-US" dirty="0"/>
          </a:p>
        </p:txBody>
      </p:sp>
      <p:sp>
        <p:nvSpPr>
          <p:cNvPr id="8" name="Footer Placeholder 7"/>
          <p:cNvSpPr>
            <a:spLocks noGrp="1"/>
          </p:cNvSpPr>
          <p:nvPr>
            <p:ph type="ftr" sz="quarter" idx="11"/>
          </p:nvPr>
        </p:nvSpPr>
        <p:spPr/>
        <p:txBody>
          <a:bodyPr/>
          <a:lstStyle/>
          <a:p>
            <a:r>
              <a:rPr lang="en-US" dirty="0"/>
              <a:t>Page ‹#› of 68</a:t>
            </a:r>
          </a:p>
        </p:txBody>
      </p:sp>
      <p:sp>
        <p:nvSpPr>
          <p:cNvPr id="9" name="Slide Number Placeholder 8"/>
          <p:cNvSpPr>
            <a:spLocks noGrp="1"/>
          </p:cNvSpPr>
          <p:nvPr>
            <p:ph type="sldNum" sz="quarter" idx="12"/>
          </p:nvPr>
        </p:nvSpPr>
        <p:spPr/>
        <p:txBody>
          <a:bodyPr/>
          <a:lstStyle/>
          <a:p>
            <a:fld id="{E47413D1-F13F-154E-A832-DB035FA2D2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961E34-B30B-44E0-8D89-1014BBB2AFE2}" type="datetime1">
              <a:rPr lang="en-US" smtClean="0"/>
              <a:t>9/19/2023</a:t>
            </a:fld>
            <a:endParaRPr lang="en-US" dirty="0"/>
          </a:p>
        </p:txBody>
      </p:sp>
      <p:sp>
        <p:nvSpPr>
          <p:cNvPr id="4" name="Footer Placeholder 3"/>
          <p:cNvSpPr>
            <a:spLocks noGrp="1"/>
          </p:cNvSpPr>
          <p:nvPr>
            <p:ph type="ftr" sz="quarter" idx="11"/>
          </p:nvPr>
        </p:nvSpPr>
        <p:spPr/>
        <p:txBody>
          <a:bodyPr/>
          <a:lstStyle/>
          <a:p>
            <a:r>
              <a:rPr lang="en-US" dirty="0"/>
              <a:t>Page ‹#› of 68</a:t>
            </a:r>
          </a:p>
        </p:txBody>
      </p:sp>
      <p:sp>
        <p:nvSpPr>
          <p:cNvPr id="5" name="Slide Number Placeholder 4"/>
          <p:cNvSpPr>
            <a:spLocks noGrp="1"/>
          </p:cNvSpPr>
          <p:nvPr>
            <p:ph type="sldNum" sz="quarter" idx="12"/>
          </p:nvPr>
        </p:nvSpPr>
        <p:spPr/>
        <p:txBody>
          <a:bodyPr/>
          <a:lstStyle/>
          <a:p>
            <a:fld id="{E47413D1-F13F-154E-A832-DB035FA2D2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66D48-68CB-468A-A999-5F2D0ECCF17C}" type="datetime1">
              <a:rPr lang="en-US" smtClean="0"/>
              <a:t>9/19/2023</a:t>
            </a:fld>
            <a:endParaRPr lang="en-US" dirty="0"/>
          </a:p>
        </p:txBody>
      </p:sp>
      <p:sp>
        <p:nvSpPr>
          <p:cNvPr id="3" name="Footer Placeholder 2"/>
          <p:cNvSpPr>
            <a:spLocks noGrp="1"/>
          </p:cNvSpPr>
          <p:nvPr>
            <p:ph type="ftr" sz="quarter" idx="11"/>
          </p:nvPr>
        </p:nvSpPr>
        <p:spPr/>
        <p:txBody>
          <a:bodyPr/>
          <a:lstStyle/>
          <a:p>
            <a:r>
              <a:rPr lang="en-US" dirty="0"/>
              <a:t>Page ‹#› of 68</a:t>
            </a:r>
          </a:p>
        </p:txBody>
      </p:sp>
      <p:sp>
        <p:nvSpPr>
          <p:cNvPr id="4" name="Slide Number Placeholder 3"/>
          <p:cNvSpPr>
            <a:spLocks noGrp="1"/>
          </p:cNvSpPr>
          <p:nvPr>
            <p:ph type="sldNum" sz="quarter" idx="12"/>
          </p:nvPr>
        </p:nvSpPr>
        <p:spPr/>
        <p:txBody>
          <a:bodyPr/>
          <a:lstStyle/>
          <a:p>
            <a:fld id="{E47413D1-F13F-154E-A832-DB035FA2D2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194BF0-B601-4F90-930F-D8CD22735E67}" type="datetime1">
              <a:rPr lang="en-US" smtClean="0"/>
              <a:t>9/19/2023</a:t>
            </a:fld>
            <a:endParaRPr lang="en-US" dirty="0"/>
          </a:p>
        </p:txBody>
      </p:sp>
      <p:sp>
        <p:nvSpPr>
          <p:cNvPr id="6" name="Footer Placeholder 5"/>
          <p:cNvSpPr>
            <a:spLocks noGrp="1"/>
          </p:cNvSpPr>
          <p:nvPr>
            <p:ph type="ftr" sz="quarter" idx="11"/>
          </p:nvPr>
        </p:nvSpPr>
        <p:spPr/>
        <p:txBody>
          <a:bodyPr/>
          <a:lstStyle/>
          <a:p>
            <a:r>
              <a:rPr lang="en-US" dirty="0"/>
              <a:t>Page ‹#› of 68</a:t>
            </a:r>
          </a:p>
        </p:txBody>
      </p:sp>
      <p:sp>
        <p:nvSpPr>
          <p:cNvPr id="7" name="Slide Number Placeholder 6"/>
          <p:cNvSpPr>
            <a:spLocks noGrp="1"/>
          </p:cNvSpPr>
          <p:nvPr>
            <p:ph type="sldNum" sz="quarter" idx="12"/>
          </p:nvPr>
        </p:nvSpPr>
        <p:spPr/>
        <p:txBody>
          <a:bodyPr/>
          <a:lstStyle/>
          <a:p>
            <a:fld id="{E47413D1-F13F-154E-A832-DB035FA2D2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73BD36-BEA5-4DBD-9FB7-A8DCCA7D9202}" type="datetime1">
              <a:rPr lang="en-US" smtClean="0"/>
              <a:t>9/19/2023</a:t>
            </a:fld>
            <a:endParaRPr lang="en-US" dirty="0"/>
          </a:p>
        </p:txBody>
      </p:sp>
      <p:sp>
        <p:nvSpPr>
          <p:cNvPr id="6" name="Footer Placeholder 5"/>
          <p:cNvSpPr>
            <a:spLocks noGrp="1"/>
          </p:cNvSpPr>
          <p:nvPr>
            <p:ph type="ftr" sz="quarter" idx="11"/>
          </p:nvPr>
        </p:nvSpPr>
        <p:spPr/>
        <p:txBody>
          <a:bodyPr/>
          <a:lstStyle/>
          <a:p>
            <a:r>
              <a:rPr lang="en-US" dirty="0"/>
              <a:t>Page ‹#› of 68</a:t>
            </a:r>
          </a:p>
        </p:txBody>
      </p:sp>
      <p:sp>
        <p:nvSpPr>
          <p:cNvPr id="7" name="Slide Number Placeholder 6"/>
          <p:cNvSpPr>
            <a:spLocks noGrp="1"/>
          </p:cNvSpPr>
          <p:nvPr>
            <p:ph type="sldNum" sz="quarter" idx="12"/>
          </p:nvPr>
        </p:nvSpPr>
        <p:spPr/>
        <p:txBody>
          <a:bodyPr/>
          <a:lstStyle/>
          <a:p>
            <a:fld id="{E47413D1-F13F-154E-A832-DB035FA2D2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B616D-FBB0-4B26-B706-158C9407BBDB}" type="datetime1">
              <a:rPr lang="en-US" smtClean="0"/>
              <a:t>9/19/2023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Page </a:t>
            </a:r>
            <a:fld id="{E47413D1-F13F-154E-A832-DB035FA2D23E}" type="slidenum">
              <a:rPr lang="en-US" smtClean="0"/>
              <a:pPr/>
              <a:t>‹#›</a:t>
            </a:fld>
            <a:r>
              <a:rPr lang="en-US" dirty="0"/>
              <a:t> of 68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7413D1-F13F-154E-A832-DB035FA2D2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10.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jp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47481" y="2069189"/>
            <a:ext cx="6920570" cy="5015143"/>
          </a:xfrm>
          <a:prstGeom prst="rect">
            <a:avLst/>
          </a:prstGeom>
        </p:spPr>
        <p:txBody>
          <a:bodyPr vert="horz" lIns="91440" tIns="45720" rIns="91440" bIns="45720" rtlCol="0" anchor="ctr">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300" dirty="0">
                <a:solidFill>
                  <a:schemeClr val="accent1">
                    <a:lumMod val="75000"/>
                  </a:schemeClr>
                </a:solidFill>
                <a:ea typeface="+mj-ea"/>
                <a:cs typeface="+mj-cs"/>
              </a:rPr>
              <a:t>City of Laguna Niguel</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3300" dirty="0">
              <a:solidFill>
                <a:schemeClr val="accent1">
                  <a:lumMod val="75000"/>
                </a:schemeClr>
              </a:solidFill>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br>
              <a:rPr lang="en-US" sz="3300" dirty="0">
                <a:solidFill>
                  <a:schemeClr val="accent1">
                    <a:lumMod val="75000"/>
                  </a:schemeClr>
                </a:solidFill>
                <a:ea typeface="+mj-ea"/>
                <a:cs typeface="+mj-cs"/>
              </a:rPr>
            </a:br>
            <a:endParaRPr lang="en-US" sz="3300" dirty="0">
              <a:solidFill>
                <a:schemeClr val="accent1">
                  <a:lumMod val="75000"/>
                </a:schemeClr>
              </a:solidFill>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4500" dirty="0">
                <a:solidFill>
                  <a:schemeClr val="accent1">
                    <a:lumMod val="75000"/>
                  </a:schemeClr>
                </a:solidFill>
                <a:ea typeface="+mj-ea"/>
                <a:cs typeface="+mj-cs"/>
              </a:rPr>
              <a:t>Community Outreach Meeting – Public Hearing #2</a:t>
            </a:r>
          </a:p>
          <a:p>
            <a:pPr marL="0" marR="0" lvl="0" indent="0" algn="l" defTabSz="457200" rtl="0" eaLnBrk="1" fontAlgn="auto" latinLnBrk="0" hangingPunct="1">
              <a:lnSpc>
                <a:spcPct val="100000"/>
              </a:lnSpc>
              <a:spcBef>
                <a:spcPct val="0"/>
              </a:spcBef>
              <a:spcAft>
                <a:spcPts val="0"/>
              </a:spcAft>
              <a:buClrTx/>
              <a:buSzTx/>
              <a:buFontTx/>
              <a:buNone/>
              <a:tabLst/>
              <a:defRPr/>
            </a:pPr>
            <a:r>
              <a:rPr lang="en-US" sz="3300" dirty="0">
                <a:solidFill>
                  <a:schemeClr val="accent1">
                    <a:lumMod val="75000"/>
                  </a:schemeClr>
                </a:solidFill>
                <a:ea typeface="+mj-ea"/>
                <a:cs typeface="+mj-cs"/>
              </a:rPr>
              <a:t>September 19, 2023</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6" name="Picture 5"/>
          <p:cNvPicPr>
            <a:picLocks noChangeAspect="1"/>
          </p:cNvPicPr>
          <p:nvPr/>
        </p:nvPicPr>
        <p:blipFill>
          <a:blip r:embed="rId3">
            <a:duotone>
              <a:prstClr val="black"/>
              <a:schemeClr val="accent3">
                <a:lumMod val="75000"/>
                <a:tint val="45000"/>
                <a:satMod val="400000"/>
              </a:schemeClr>
            </a:duotone>
          </a:blip>
          <a:stretch>
            <a:fillRect/>
          </a:stretch>
        </p:blipFill>
        <p:spPr>
          <a:xfrm flipV="1">
            <a:off x="396815" y="1214974"/>
            <a:ext cx="8747185" cy="2233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591" y="108788"/>
            <a:ext cx="3339517" cy="996443"/>
          </a:xfrm>
          <a:prstGeom prst="rect">
            <a:avLst/>
          </a:prstGeom>
        </p:spPr>
      </p:pic>
      <p:sp>
        <p:nvSpPr>
          <p:cNvPr id="2" name="AutoShape 2">
            <a:extLst>
              <a:ext uri="{FF2B5EF4-FFF2-40B4-BE49-F238E27FC236}">
                <a16:creationId xmlns:a16="http://schemas.microsoft.com/office/drawing/2014/main" id="{DD269D14-0841-4DBE-A570-E47F3877946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2" descr="County of Glenn Seal">
            <a:extLst>
              <a:ext uri="{FF2B5EF4-FFF2-40B4-BE49-F238E27FC236}">
                <a16:creationId xmlns:a16="http://schemas.microsoft.com/office/drawing/2014/main" id="{1493F522-DED1-4496-80A4-D8102D3E00F2}"/>
              </a:ext>
            </a:extLst>
          </p:cNvPr>
          <p:cNvSpPr>
            <a:spLocks noChangeAspect="1" noChangeArrowheads="1"/>
          </p:cNvSpPr>
          <p:nvPr/>
        </p:nvSpPr>
        <p:spPr bwMode="auto">
          <a:xfrm>
            <a:off x="4571999" y="3428999"/>
            <a:ext cx="2295525" cy="2295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a:extLst>
              <a:ext uri="{FF2B5EF4-FFF2-40B4-BE49-F238E27FC236}">
                <a16:creationId xmlns:a16="http://schemas.microsoft.com/office/drawing/2014/main" id="{E9E70437-06F1-42DE-9B92-26C6B33F2D3C}"/>
              </a:ext>
            </a:extLst>
          </p:cNvPr>
          <p:cNvPicPr>
            <a:picLocks noChangeAspect="1" noChangeArrowheads="1"/>
          </p:cNvPicPr>
          <p:nvPr/>
        </p:nvPicPr>
        <p:blipFill>
          <a:blip r:embed="rId5"/>
          <a:srcRect/>
          <a:stretch/>
        </p:blipFill>
        <p:spPr bwMode="auto">
          <a:xfrm>
            <a:off x="5251252" y="2157164"/>
            <a:ext cx="3188361" cy="23912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7591508"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dirty="0">
                <a:solidFill>
                  <a:schemeClr val="accent1">
                    <a:lumMod val="75000"/>
                  </a:schemeClr>
                </a:solidFill>
                <a:latin typeface="+mj-lt"/>
                <a:ea typeface="+mj-ea"/>
                <a:cs typeface="+mj-cs"/>
              </a:rPr>
              <a:t>Contiguity</a:t>
            </a:r>
          </a:p>
        </p:txBody>
      </p:sp>
      <p:sp>
        <p:nvSpPr>
          <p:cNvPr id="24" name="Subtitle 2"/>
          <p:cNvSpPr txBox="1">
            <a:spLocks/>
          </p:cNvSpPr>
          <p:nvPr/>
        </p:nvSpPr>
        <p:spPr>
          <a:xfrm>
            <a:off x="685800" y="1789671"/>
            <a:ext cx="6564576" cy="62542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noProof="0" dirty="0">
                <a:solidFill>
                  <a:schemeClr val="tx2">
                    <a:lumMod val="40000"/>
                    <a:lumOff val="60000"/>
                  </a:schemeClr>
                </a:solidFill>
              </a:rPr>
              <a:t>Determining what is “contiguous”</a:t>
            </a:r>
          </a:p>
        </p:txBody>
      </p:sp>
      <p:grpSp>
        <p:nvGrpSpPr>
          <p:cNvPr id="9" name="Group 8"/>
          <p:cNvGrpSpPr/>
          <p:nvPr/>
        </p:nvGrpSpPr>
        <p:grpSpPr>
          <a:xfrm>
            <a:off x="220454" y="521022"/>
            <a:ext cx="8923546" cy="534422"/>
            <a:chOff x="220454" y="521022"/>
            <a:chExt cx="8923546" cy="534422"/>
          </a:xfrm>
        </p:grpSpPr>
        <p:pic>
          <p:nvPicPr>
            <p:cNvPr id="11" name="Picture 10"/>
            <p:cNvPicPr>
              <a:picLocks noChangeAspect="1"/>
            </p:cNvPicPr>
            <p:nvPr/>
          </p:nvPicPr>
          <p:blipFill>
            <a:blip r:embed="rId2">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pic>
        <p:nvPicPr>
          <p:cNvPr id="3" name="Picture 2">
            <a:extLst>
              <a:ext uri="{FF2B5EF4-FFF2-40B4-BE49-F238E27FC236}">
                <a16:creationId xmlns:a16="http://schemas.microsoft.com/office/drawing/2014/main" id="{24AC9B5A-37A7-A0E9-B847-3A6C728FA13F}"/>
              </a:ext>
            </a:extLst>
          </p:cNvPr>
          <p:cNvPicPr>
            <a:picLocks noChangeAspect="1"/>
          </p:cNvPicPr>
          <p:nvPr/>
        </p:nvPicPr>
        <p:blipFill>
          <a:blip r:embed="rId5"/>
          <a:stretch>
            <a:fillRect/>
          </a:stretch>
        </p:blipFill>
        <p:spPr>
          <a:xfrm>
            <a:off x="2031719" y="2241462"/>
            <a:ext cx="5252254" cy="4402889"/>
          </a:xfrm>
          <a:prstGeom prst="rect">
            <a:avLst/>
          </a:prstGeom>
        </p:spPr>
      </p:pic>
      <p:sp>
        <p:nvSpPr>
          <p:cNvPr id="2" name="Slide Number Placeholder 1">
            <a:extLst>
              <a:ext uri="{FF2B5EF4-FFF2-40B4-BE49-F238E27FC236}">
                <a16:creationId xmlns:a16="http://schemas.microsoft.com/office/drawing/2014/main" id="{658D37F3-8D98-691F-1B07-EA9D1B172F2F}"/>
              </a:ext>
            </a:extLst>
          </p:cNvPr>
          <p:cNvSpPr>
            <a:spLocks noGrp="1"/>
          </p:cNvSpPr>
          <p:nvPr>
            <p:ph type="sldNum" sz="quarter" idx="12"/>
          </p:nvPr>
        </p:nvSpPr>
        <p:spPr/>
        <p:txBody>
          <a:bodyPr/>
          <a:lstStyle/>
          <a:p>
            <a:fld id="{E47413D1-F13F-154E-A832-DB035FA2D23E}" type="slidenum">
              <a:rPr lang="en-US" smtClean="0"/>
              <a:pPr/>
              <a:t>10</a:t>
            </a:fld>
            <a:endParaRPr lang="en-US" dirty="0"/>
          </a:p>
        </p:txBody>
      </p:sp>
    </p:spTree>
    <p:extLst>
      <p:ext uri="{BB962C8B-B14F-4D97-AF65-F5344CB8AC3E}">
        <p14:creationId xmlns:p14="http://schemas.microsoft.com/office/powerpoint/2010/main" val="158845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6920570"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dirty="0">
                <a:solidFill>
                  <a:schemeClr val="accent1">
                    <a:lumMod val="75000"/>
                  </a:schemeClr>
                </a:solidFill>
                <a:latin typeface="+mj-lt"/>
                <a:ea typeface="+mj-ea"/>
                <a:cs typeface="+mj-cs"/>
              </a:rPr>
              <a:t>Contiguity</a:t>
            </a:r>
          </a:p>
        </p:txBody>
      </p:sp>
      <p:sp>
        <p:nvSpPr>
          <p:cNvPr id="11" name="Subtitle 2"/>
          <p:cNvSpPr txBox="1">
            <a:spLocks/>
          </p:cNvSpPr>
          <p:nvPr/>
        </p:nvSpPr>
        <p:spPr>
          <a:xfrm>
            <a:off x="685800" y="1789671"/>
            <a:ext cx="6920570" cy="62542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dirty="0">
                <a:ln>
                  <a:noFill/>
                </a:ln>
                <a:solidFill>
                  <a:schemeClr val="tx2">
                    <a:lumMod val="40000"/>
                    <a:lumOff val="60000"/>
                  </a:schemeClr>
                </a:solidFill>
                <a:effectLst/>
                <a:uLnTx/>
                <a:uFillTx/>
                <a:latin typeface="+mn-lt"/>
                <a:ea typeface="+mn-ea"/>
                <a:cs typeface="+mn-cs"/>
              </a:rPr>
              <a:t>Determining what is “contiguity”</a:t>
            </a:r>
            <a:endParaRPr kumimoji="0" lang="en-US" sz="2400" b="0" i="0" u="none" strike="noStrike" kern="1200" cap="none" spc="0" normalizeH="0" baseline="0" noProof="0" dirty="0">
              <a:ln>
                <a:noFill/>
              </a:ln>
              <a:solidFill>
                <a:schemeClr val="tx2">
                  <a:lumMod val="40000"/>
                  <a:lumOff val="60000"/>
                </a:schemeClr>
              </a:solidFill>
              <a:effectLst/>
              <a:uLnTx/>
              <a:uFillTx/>
              <a:latin typeface="+mn-lt"/>
              <a:ea typeface="+mn-ea"/>
              <a:cs typeface="+mn-cs"/>
            </a:endParaRPr>
          </a:p>
        </p:txBody>
      </p:sp>
      <p:grpSp>
        <p:nvGrpSpPr>
          <p:cNvPr id="9" name="Group 8"/>
          <p:cNvGrpSpPr/>
          <p:nvPr/>
        </p:nvGrpSpPr>
        <p:grpSpPr>
          <a:xfrm>
            <a:off x="220454" y="521022"/>
            <a:ext cx="8923546" cy="534422"/>
            <a:chOff x="220454" y="521022"/>
            <a:chExt cx="8923546" cy="534422"/>
          </a:xfrm>
        </p:grpSpPr>
        <p:pic>
          <p:nvPicPr>
            <p:cNvPr id="12" name="Picture 11"/>
            <p:cNvPicPr>
              <a:picLocks noChangeAspect="1"/>
            </p:cNvPicPr>
            <p:nvPr/>
          </p:nvPicPr>
          <p:blipFill>
            <a:blip r:embed="rId2">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pic>
        <p:nvPicPr>
          <p:cNvPr id="5" name="Picture 4">
            <a:extLst>
              <a:ext uri="{FF2B5EF4-FFF2-40B4-BE49-F238E27FC236}">
                <a16:creationId xmlns:a16="http://schemas.microsoft.com/office/drawing/2014/main" id="{33B8FCDB-5658-44DB-B93B-6F4BA280A60F}"/>
              </a:ext>
            </a:extLst>
          </p:cNvPr>
          <p:cNvPicPr>
            <a:picLocks noChangeAspect="1"/>
          </p:cNvPicPr>
          <p:nvPr/>
        </p:nvPicPr>
        <p:blipFill>
          <a:blip r:embed="rId5"/>
          <a:stretch>
            <a:fillRect/>
          </a:stretch>
        </p:blipFill>
        <p:spPr>
          <a:xfrm>
            <a:off x="0" y="2434337"/>
            <a:ext cx="9144000" cy="4131813"/>
          </a:xfrm>
          <a:prstGeom prst="rect">
            <a:avLst/>
          </a:prstGeom>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56538967-9169-7D27-F612-00D29E89DAA4}"/>
                  </a:ext>
                </a:extLst>
              </p14:cNvPr>
              <p14:cNvContentPartPr/>
              <p14:nvPr/>
            </p14:nvContentPartPr>
            <p14:xfrm>
              <a:off x="3905397" y="4800449"/>
              <a:ext cx="3874320" cy="1114560"/>
            </p14:xfrm>
          </p:contentPart>
        </mc:Choice>
        <mc:Fallback xmlns="">
          <p:pic>
            <p:nvPicPr>
              <p:cNvPr id="3" name="Ink 2">
                <a:extLst>
                  <a:ext uri="{FF2B5EF4-FFF2-40B4-BE49-F238E27FC236}">
                    <a16:creationId xmlns:a16="http://schemas.microsoft.com/office/drawing/2014/main" id="{56538967-9169-7D27-F612-00D29E89DAA4}"/>
                  </a:ext>
                </a:extLst>
              </p:cNvPr>
              <p:cNvPicPr/>
              <p:nvPr/>
            </p:nvPicPr>
            <p:blipFill>
              <a:blip r:embed="rId7"/>
              <a:stretch>
                <a:fillRect/>
              </a:stretch>
            </p:blipFill>
            <p:spPr>
              <a:xfrm>
                <a:off x="3869397" y="4728809"/>
                <a:ext cx="3945960" cy="1258200"/>
              </a:xfrm>
              <a:prstGeom prst="rect">
                <a:avLst/>
              </a:prstGeom>
            </p:spPr>
          </p:pic>
        </mc:Fallback>
      </mc:AlternateContent>
      <p:sp>
        <p:nvSpPr>
          <p:cNvPr id="4" name="TextBox 3">
            <a:extLst>
              <a:ext uri="{FF2B5EF4-FFF2-40B4-BE49-F238E27FC236}">
                <a16:creationId xmlns:a16="http://schemas.microsoft.com/office/drawing/2014/main" id="{C36364FB-1D5C-64FD-6F93-FBC91163824C}"/>
              </a:ext>
            </a:extLst>
          </p:cNvPr>
          <p:cNvSpPr txBox="1"/>
          <p:nvPr/>
        </p:nvSpPr>
        <p:spPr>
          <a:xfrm>
            <a:off x="1185680" y="5598653"/>
            <a:ext cx="2560788" cy="1169551"/>
          </a:xfrm>
          <a:prstGeom prst="rect">
            <a:avLst/>
          </a:prstGeom>
          <a:noFill/>
          <a:ln>
            <a:solidFill>
              <a:schemeClr val="tx1"/>
            </a:solidFill>
            <a:prstDash val="sysDash"/>
          </a:ln>
        </p:spPr>
        <p:txBody>
          <a:bodyPr wrap="square" rtlCol="0">
            <a:spAutoFit/>
          </a:bodyPr>
          <a:lstStyle/>
          <a:p>
            <a:r>
              <a:rPr lang="en-US" sz="1400" dirty="0"/>
              <a:t>Railroad tracks act as a barrier, physically separating the city with only three thoroughfares between District 5 and the rest of the city.</a:t>
            </a:r>
          </a:p>
        </p:txBody>
      </p:sp>
      <p:sp>
        <p:nvSpPr>
          <p:cNvPr id="2" name="Slide Number Placeholder 1">
            <a:extLst>
              <a:ext uri="{FF2B5EF4-FFF2-40B4-BE49-F238E27FC236}">
                <a16:creationId xmlns:a16="http://schemas.microsoft.com/office/drawing/2014/main" id="{FC6E8CBC-54D6-C09A-5668-D0FAB7F3B169}"/>
              </a:ext>
            </a:extLst>
          </p:cNvPr>
          <p:cNvSpPr>
            <a:spLocks noGrp="1"/>
          </p:cNvSpPr>
          <p:nvPr>
            <p:ph type="sldNum" sz="quarter" idx="12"/>
          </p:nvPr>
        </p:nvSpPr>
        <p:spPr/>
        <p:txBody>
          <a:bodyPr/>
          <a:lstStyle/>
          <a:p>
            <a:fld id="{E47413D1-F13F-154E-A832-DB035FA2D23E}" type="slidenum">
              <a:rPr lang="en-US" smtClean="0"/>
              <a:pPr/>
              <a:t>11</a:t>
            </a:fld>
            <a:endParaRPr lang="en-US" dirty="0"/>
          </a:p>
        </p:txBody>
      </p:sp>
    </p:spTree>
    <p:extLst>
      <p:ext uri="{BB962C8B-B14F-4D97-AF65-F5344CB8AC3E}">
        <p14:creationId xmlns:p14="http://schemas.microsoft.com/office/powerpoint/2010/main" val="3841491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7591508"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dirty="0">
                <a:solidFill>
                  <a:schemeClr val="accent1">
                    <a:lumMod val="75000"/>
                  </a:schemeClr>
                </a:solidFill>
                <a:latin typeface="+mj-lt"/>
                <a:ea typeface="+mj-ea"/>
                <a:cs typeface="+mj-cs"/>
              </a:rPr>
              <a:t>Required Redistricting Criteria</a:t>
            </a:r>
            <a:endPar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8" name="Rectangle 7"/>
          <p:cNvSpPr/>
          <p:nvPr/>
        </p:nvSpPr>
        <p:spPr>
          <a:xfrm>
            <a:off x="1308519" y="2588286"/>
            <a:ext cx="7415761" cy="3416320"/>
          </a:xfrm>
          <a:prstGeom prst="rect">
            <a:avLst/>
          </a:prstGeom>
        </p:spPr>
        <p:txBody>
          <a:bodyPr wrap="square">
            <a:spAutoFit/>
          </a:bodyPr>
          <a:lstStyle/>
          <a:p>
            <a:r>
              <a:rPr lang="en-US" sz="2400" dirty="0">
                <a:solidFill>
                  <a:schemeClr val="accent3">
                    <a:lumMod val="75000"/>
                  </a:schemeClr>
                </a:solidFill>
              </a:rPr>
              <a:t>There are a number of criteria that are required under the FAIR MAPS Act (ranked):</a:t>
            </a:r>
          </a:p>
          <a:p>
            <a:endParaRPr lang="en-US" sz="2400" dirty="0">
              <a:solidFill>
                <a:srgbClr val="77933C"/>
              </a:solidFill>
            </a:endParaRPr>
          </a:p>
          <a:p>
            <a:pPr lvl="1">
              <a:buFont typeface="Arial"/>
              <a:buChar char="•"/>
            </a:pPr>
            <a:r>
              <a:rPr lang="en-US" sz="2400" dirty="0">
                <a:solidFill>
                  <a:schemeClr val="accent3">
                    <a:lumMod val="75000"/>
                  </a:schemeClr>
                </a:solidFill>
              </a:rPr>
              <a:t> Relatively equal size - people, not citizens</a:t>
            </a:r>
          </a:p>
          <a:p>
            <a:pPr lvl="1">
              <a:buFont typeface="Arial"/>
              <a:buChar char="•"/>
            </a:pPr>
            <a:r>
              <a:rPr lang="en-US" sz="2400" i="1" dirty="0">
                <a:solidFill>
                  <a:srgbClr val="77933C"/>
                </a:solidFill>
              </a:rPr>
              <a:t> </a:t>
            </a:r>
            <a:r>
              <a:rPr lang="en-US" sz="2400" dirty="0">
                <a:solidFill>
                  <a:srgbClr val="77933C"/>
                </a:solidFill>
              </a:rPr>
              <a:t>Contiguous – districts should not hop/jump</a:t>
            </a:r>
          </a:p>
          <a:p>
            <a:pPr lvl="1">
              <a:buFont typeface="Arial"/>
              <a:buChar char="•"/>
            </a:pPr>
            <a:r>
              <a:rPr lang="en-US" sz="2400" b="1" dirty="0">
                <a:solidFill>
                  <a:srgbClr val="77933C"/>
                </a:solidFill>
              </a:rPr>
              <a:t> Maintain “</a:t>
            </a:r>
            <a:r>
              <a:rPr lang="en-US" sz="2400" b="1" i="1" dirty="0">
                <a:solidFill>
                  <a:srgbClr val="77933C"/>
                </a:solidFill>
              </a:rPr>
              <a:t>communities of interest”</a:t>
            </a:r>
            <a:endParaRPr lang="en-US" sz="2400" b="1" dirty="0">
              <a:solidFill>
                <a:srgbClr val="77933C"/>
              </a:solidFill>
            </a:endParaRPr>
          </a:p>
          <a:p>
            <a:pPr lvl="1">
              <a:buFont typeface="Arial"/>
              <a:buChar char="•"/>
            </a:pPr>
            <a:r>
              <a:rPr lang="en-US" sz="2400" dirty="0">
                <a:solidFill>
                  <a:srgbClr val="77933C"/>
                </a:solidFill>
              </a:rPr>
              <a:t> Easily identifiable and understandable lines, </a:t>
            </a:r>
          </a:p>
          <a:p>
            <a:pPr lvl="1"/>
            <a:r>
              <a:rPr lang="en-US" sz="2400" dirty="0">
                <a:solidFill>
                  <a:srgbClr val="77933C"/>
                </a:solidFill>
              </a:rPr>
              <a:t>      following natural and man-made boundaries</a:t>
            </a:r>
          </a:p>
          <a:p>
            <a:pPr lvl="1">
              <a:buFont typeface="Arial"/>
              <a:buChar char="•"/>
            </a:pPr>
            <a:r>
              <a:rPr lang="en-US" sz="2400" dirty="0">
                <a:solidFill>
                  <a:srgbClr val="77933C"/>
                </a:solidFill>
              </a:rPr>
              <a:t> Keep districts compact – appearance/function</a:t>
            </a:r>
          </a:p>
        </p:txBody>
      </p:sp>
      <p:sp>
        <p:nvSpPr>
          <p:cNvPr id="24" name="Subtitle 2"/>
          <p:cNvSpPr txBox="1">
            <a:spLocks/>
          </p:cNvSpPr>
          <p:nvPr/>
        </p:nvSpPr>
        <p:spPr>
          <a:xfrm>
            <a:off x="685800" y="1789671"/>
            <a:ext cx="6564576" cy="625423"/>
          </a:xfrm>
          <a:prstGeom prst="rect">
            <a:avLst/>
          </a:prstGeom>
        </p:spPr>
        <p:txBody>
          <a:bodyPr vert="horz" lIns="91440" tIns="45720" rIns="91440" bIns="45720" rtlCol="0">
            <a:normAutofit fontScale="85000" lnSpcReduction="2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noProof="0" dirty="0">
                <a:solidFill>
                  <a:schemeClr val="tx2">
                    <a:lumMod val="40000"/>
                    <a:lumOff val="60000"/>
                  </a:schemeClr>
                </a:solidFill>
              </a:rPr>
              <a:t>Traditional redistricting principles used throughout the country and written into state law</a:t>
            </a:r>
            <a:endParaRPr kumimoji="0" lang="en-US" sz="2400" b="0" i="0" u="none" strike="noStrike" kern="1200" cap="none" spc="0" normalizeH="0" baseline="0" noProof="0" dirty="0">
              <a:ln>
                <a:noFill/>
              </a:ln>
              <a:solidFill>
                <a:schemeClr val="tx2">
                  <a:lumMod val="40000"/>
                  <a:lumOff val="60000"/>
                </a:schemeClr>
              </a:solidFill>
              <a:effectLst/>
              <a:uLnTx/>
              <a:uFillTx/>
              <a:latin typeface="+mn-lt"/>
              <a:ea typeface="+mn-ea"/>
              <a:cs typeface="+mn-cs"/>
            </a:endParaRPr>
          </a:p>
        </p:txBody>
      </p:sp>
      <p:grpSp>
        <p:nvGrpSpPr>
          <p:cNvPr id="15" name="Group 14">
            <a:extLst>
              <a:ext uri="{FF2B5EF4-FFF2-40B4-BE49-F238E27FC236}">
                <a16:creationId xmlns:a16="http://schemas.microsoft.com/office/drawing/2014/main" id="{36B49C71-A845-2C44-9184-51B1C7A4E7A8}"/>
              </a:ext>
            </a:extLst>
          </p:cNvPr>
          <p:cNvGrpSpPr/>
          <p:nvPr/>
        </p:nvGrpSpPr>
        <p:grpSpPr>
          <a:xfrm>
            <a:off x="220454" y="521022"/>
            <a:ext cx="8923546" cy="534422"/>
            <a:chOff x="220454" y="521022"/>
            <a:chExt cx="8923546" cy="534422"/>
          </a:xfrm>
        </p:grpSpPr>
        <p:pic>
          <p:nvPicPr>
            <p:cNvPr id="17" name="Picture 16">
              <a:extLst>
                <a:ext uri="{FF2B5EF4-FFF2-40B4-BE49-F238E27FC236}">
                  <a16:creationId xmlns:a16="http://schemas.microsoft.com/office/drawing/2014/main" id="{C3FA4E7E-CEDA-C946-8961-5E7003828B1D}"/>
                </a:ext>
              </a:extLst>
            </p:cNvPr>
            <p:cNvPicPr>
              <a:picLocks noChangeAspect="1"/>
            </p:cNvPicPr>
            <p:nvPr/>
          </p:nvPicPr>
          <p:blipFill>
            <a:blip r:embed="rId2">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8" name="Picture 17">
              <a:extLst>
                <a:ext uri="{FF2B5EF4-FFF2-40B4-BE49-F238E27FC236}">
                  <a16:creationId xmlns:a16="http://schemas.microsoft.com/office/drawing/2014/main" id="{FB332617-9A78-A84C-AC4C-E54DB3A15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9" name="Picture 18">
              <a:extLst>
                <a:ext uri="{FF2B5EF4-FFF2-40B4-BE49-F238E27FC236}">
                  <a16:creationId xmlns:a16="http://schemas.microsoft.com/office/drawing/2014/main" id="{55DD2C54-E124-D04E-983C-83195F967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sp>
        <p:nvSpPr>
          <p:cNvPr id="2" name="Slide Number Placeholder 1">
            <a:extLst>
              <a:ext uri="{FF2B5EF4-FFF2-40B4-BE49-F238E27FC236}">
                <a16:creationId xmlns:a16="http://schemas.microsoft.com/office/drawing/2014/main" id="{BBB33BA4-DE0B-E5E1-DF30-019B28D9CEEF}"/>
              </a:ext>
            </a:extLst>
          </p:cNvPr>
          <p:cNvSpPr>
            <a:spLocks noGrp="1"/>
          </p:cNvSpPr>
          <p:nvPr>
            <p:ph type="sldNum" sz="quarter" idx="12"/>
          </p:nvPr>
        </p:nvSpPr>
        <p:spPr/>
        <p:txBody>
          <a:bodyPr/>
          <a:lstStyle/>
          <a:p>
            <a:fld id="{E47413D1-F13F-154E-A832-DB035FA2D23E}" type="slidenum">
              <a:rPr lang="en-US" smtClean="0"/>
              <a:pPr/>
              <a:t>12</a:t>
            </a:fld>
            <a:endParaRPr lang="en-US" dirty="0"/>
          </a:p>
        </p:txBody>
      </p:sp>
    </p:spTree>
    <p:extLst>
      <p:ext uri="{BB962C8B-B14F-4D97-AF65-F5344CB8AC3E}">
        <p14:creationId xmlns:p14="http://schemas.microsoft.com/office/powerpoint/2010/main" val="74712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7591508"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rPr>
              <a:t>Communities of Interest</a:t>
            </a:r>
          </a:p>
        </p:txBody>
      </p:sp>
      <p:sp>
        <p:nvSpPr>
          <p:cNvPr id="8" name="Rectangle 7"/>
          <p:cNvSpPr/>
          <p:nvPr/>
        </p:nvSpPr>
        <p:spPr>
          <a:xfrm>
            <a:off x="1013581" y="2365415"/>
            <a:ext cx="7807486" cy="3477875"/>
          </a:xfrm>
          <a:prstGeom prst="rect">
            <a:avLst/>
          </a:prstGeom>
        </p:spPr>
        <p:txBody>
          <a:bodyPr wrap="square">
            <a:spAutoFit/>
          </a:bodyPr>
          <a:lstStyle/>
          <a:p>
            <a:r>
              <a:rPr lang="en-US" sz="2000" u="sng" dirty="0">
                <a:solidFill>
                  <a:srgbClr val="77933C"/>
                </a:solidFill>
              </a:rPr>
              <a:t>Communities of interest </a:t>
            </a:r>
            <a:r>
              <a:rPr lang="en-US" sz="2000" dirty="0">
                <a:solidFill>
                  <a:srgbClr val="77933C"/>
                </a:solidFill>
              </a:rPr>
              <a:t>are the building blocks of election-districts.</a:t>
            </a:r>
          </a:p>
          <a:p>
            <a:r>
              <a:rPr lang="en-US" sz="2000" dirty="0">
                <a:solidFill>
                  <a:srgbClr val="77933C"/>
                </a:solidFill>
              </a:rPr>
              <a:t>A community of interest includes ethnic and language minorities and other groups.</a:t>
            </a:r>
            <a:br>
              <a:rPr lang="en-US" sz="2000" dirty="0">
                <a:solidFill>
                  <a:srgbClr val="77933C"/>
                </a:solidFill>
              </a:rPr>
            </a:br>
            <a:endParaRPr lang="en-US" sz="2000" dirty="0">
              <a:solidFill>
                <a:srgbClr val="77933C"/>
              </a:solidFill>
            </a:endParaRPr>
          </a:p>
          <a:p>
            <a:pPr marL="1714500" lvl="3" indent="-342900">
              <a:buFont typeface="Arial" panose="020B0604020202020204" pitchFamily="34" charset="0"/>
              <a:buChar char="•"/>
            </a:pPr>
            <a:r>
              <a:rPr lang="en-US" sz="2000" dirty="0">
                <a:solidFill>
                  <a:srgbClr val="77933C"/>
                </a:solidFill>
              </a:rPr>
              <a:t>Subjective</a:t>
            </a:r>
          </a:p>
          <a:p>
            <a:pPr marL="1714500" lvl="3" indent="-342900">
              <a:buFont typeface="Arial" panose="020B0604020202020204" pitchFamily="34" charset="0"/>
              <a:buChar char="•"/>
            </a:pPr>
            <a:r>
              <a:rPr lang="en-US" sz="2000" dirty="0">
                <a:solidFill>
                  <a:srgbClr val="77933C"/>
                </a:solidFill>
              </a:rPr>
              <a:t>Open-ended to be as inclusive as possible</a:t>
            </a:r>
          </a:p>
          <a:p>
            <a:endParaRPr lang="en-US" sz="2000" dirty="0">
              <a:solidFill>
                <a:srgbClr val="77933C"/>
              </a:solidFill>
            </a:endParaRPr>
          </a:p>
          <a:p>
            <a:r>
              <a:rPr lang="en-US" sz="2000" dirty="0">
                <a:solidFill>
                  <a:srgbClr val="77933C"/>
                </a:solidFill>
              </a:rPr>
              <a:t>Examples of Voting Rights Act Communities</a:t>
            </a:r>
          </a:p>
          <a:p>
            <a:pPr marL="1657350" lvl="3" indent="-285750">
              <a:buFont typeface="Arial" panose="020B0604020202020204" pitchFamily="34" charset="0"/>
              <a:buChar char="•"/>
            </a:pPr>
            <a:r>
              <a:rPr lang="en-US" sz="2000" dirty="0">
                <a:solidFill>
                  <a:srgbClr val="77933C"/>
                </a:solidFill>
              </a:rPr>
              <a:t>Latinos</a:t>
            </a:r>
          </a:p>
          <a:p>
            <a:pPr marL="1657350" lvl="3" indent="-285750">
              <a:buFont typeface="Arial" panose="020B0604020202020204" pitchFamily="34" charset="0"/>
              <a:buChar char="•"/>
            </a:pPr>
            <a:r>
              <a:rPr lang="en-US" sz="2000" dirty="0">
                <a:solidFill>
                  <a:srgbClr val="77933C"/>
                </a:solidFill>
              </a:rPr>
              <a:t>Asians</a:t>
            </a:r>
          </a:p>
          <a:p>
            <a:pPr marL="1657350" lvl="3" indent="-285750">
              <a:buFont typeface="Arial" panose="020B0604020202020204" pitchFamily="34" charset="0"/>
              <a:buChar char="•"/>
            </a:pPr>
            <a:r>
              <a:rPr lang="en-US" sz="2000" dirty="0">
                <a:solidFill>
                  <a:srgbClr val="77933C"/>
                </a:solidFill>
              </a:rPr>
              <a:t>African Americans</a:t>
            </a:r>
            <a:endParaRPr lang="en-US" sz="2000" dirty="0">
              <a:solidFill>
                <a:schemeClr val="accent3">
                  <a:lumMod val="75000"/>
                </a:schemeClr>
              </a:solidFill>
            </a:endParaRPr>
          </a:p>
        </p:txBody>
      </p:sp>
      <p:grpSp>
        <p:nvGrpSpPr>
          <p:cNvPr id="9" name="Group 8"/>
          <p:cNvGrpSpPr/>
          <p:nvPr/>
        </p:nvGrpSpPr>
        <p:grpSpPr>
          <a:xfrm>
            <a:off x="220454" y="521022"/>
            <a:ext cx="8923546" cy="534422"/>
            <a:chOff x="220454" y="521022"/>
            <a:chExt cx="8923546" cy="534422"/>
          </a:xfrm>
        </p:grpSpPr>
        <p:pic>
          <p:nvPicPr>
            <p:cNvPr id="12" name="Picture 11"/>
            <p:cNvPicPr>
              <a:picLocks noChangeAspect="1"/>
            </p:cNvPicPr>
            <p:nvPr/>
          </p:nvPicPr>
          <p:blipFill>
            <a:blip r:embed="rId3">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sp>
        <p:nvSpPr>
          <p:cNvPr id="15" name="Subtitle 2">
            <a:extLst>
              <a:ext uri="{FF2B5EF4-FFF2-40B4-BE49-F238E27FC236}">
                <a16:creationId xmlns:a16="http://schemas.microsoft.com/office/drawing/2014/main" id="{D752E99D-E075-4F6B-80EB-9035DAEEB451}"/>
              </a:ext>
            </a:extLst>
          </p:cNvPr>
          <p:cNvSpPr txBox="1">
            <a:spLocks/>
          </p:cNvSpPr>
          <p:nvPr/>
        </p:nvSpPr>
        <p:spPr>
          <a:xfrm>
            <a:off x="685800" y="1789671"/>
            <a:ext cx="7086600" cy="62542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dirty="0">
                <a:ln>
                  <a:noFill/>
                </a:ln>
                <a:solidFill>
                  <a:schemeClr val="tx2">
                    <a:lumMod val="40000"/>
                    <a:lumOff val="60000"/>
                  </a:schemeClr>
                </a:solidFill>
                <a:effectLst/>
                <a:uLnTx/>
                <a:uFillTx/>
                <a:latin typeface="+mn-lt"/>
                <a:ea typeface="+mn-ea"/>
                <a:cs typeface="+mn-cs"/>
              </a:rPr>
              <a:t>Bringing like people together for representation</a:t>
            </a:r>
            <a:endParaRPr kumimoji="0" lang="en-US" sz="2400" b="0" i="0" u="none" strike="noStrike" kern="1200" cap="none" spc="0" normalizeH="0" baseline="0" noProof="0" dirty="0">
              <a:ln>
                <a:noFill/>
              </a:ln>
              <a:solidFill>
                <a:schemeClr val="tx2">
                  <a:lumMod val="40000"/>
                  <a:lumOff val="60000"/>
                </a:schemeClr>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3146898C-62D5-8E65-7E5F-3414F7B6D253}"/>
              </a:ext>
            </a:extLst>
          </p:cNvPr>
          <p:cNvSpPr>
            <a:spLocks noGrp="1"/>
          </p:cNvSpPr>
          <p:nvPr>
            <p:ph type="sldNum" sz="quarter" idx="12"/>
          </p:nvPr>
        </p:nvSpPr>
        <p:spPr/>
        <p:txBody>
          <a:bodyPr/>
          <a:lstStyle/>
          <a:p>
            <a:fld id="{E47413D1-F13F-154E-A832-DB035FA2D23E}" type="slidenum">
              <a:rPr lang="en-US" smtClean="0"/>
              <a:pPr/>
              <a:t>13</a:t>
            </a:fld>
            <a:endParaRPr lang="en-US" dirty="0"/>
          </a:p>
        </p:txBody>
      </p:sp>
    </p:spTree>
    <p:extLst>
      <p:ext uri="{BB962C8B-B14F-4D97-AF65-F5344CB8AC3E}">
        <p14:creationId xmlns:p14="http://schemas.microsoft.com/office/powerpoint/2010/main" val="4046616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7591508"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rPr>
              <a:t>Communities of Interest</a:t>
            </a:r>
          </a:p>
        </p:txBody>
      </p:sp>
      <p:sp>
        <p:nvSpPr>
          <p:cNvPr id="8" name="Rectangle 7"/>
          <p:cNvSpPr/>
          <p:nvPr/>
        </p:nvSpPr>
        <p:spPr>
          <a:xfrm>
            <a:off x="1013581" y="2365415"/>
            <a:ext cx="7807486" cy="4708981"/>
          </a:xfrm>
          <a:prstGeom prst="rect">
            <a:avLst/>
          </a:prstGeom>
        </p:spPr>
        <p:txBody>
          <a:bodyPr wrap="square">
            <a:spAutoFit/>
          </a:bodyPr>
          <a:lstStyle/>
          <a:p>
            <a:r>
              <a:rPr lang="en-US" sz="2000" u="sng" dirty="0">
                <a:solidFill>
                  <a:srgbClr val="77933C"/>
                </a:solidFill>
              </a:rPr>
              <a:t>Communities of interest </a:t>
            </a:r>
            <a:r>
              <a:rPr lang="en-US" sz="2000" dirty="0">
                <a:solidFill>
                  <a:srgbClr val="77933C"/>
                </a:solidFill>
              </a:rPr>
              <a:t>are the building blocks of election-districts.</a:t>
            </a:r>
          </a:p>
          <a:p>
            <a:r>
              <a:rPr lang="en-US" sz="2000" dirty="0">
                <a:solidFill>
                  <a:srgbClr val="77933C"/>
                </a:solidFill>
              </a:rPr>
              <a:t>A community of interest includes ethnic and language minorities and other groups.</a:t>
            </a:r>
            <a:br>
              <a:rPr lang="en-US" sz="2000" dirty="0">
                <a:solidFill>
                  <a:srgbClr val="77933C"/>
                </a:solidFill>
              </a:rPr>
            </a:br>
            <a:endParaRPr lang="en-US" sz="2000" dirty="0">
              <a:solidFill>
                <a:srgbClr val="77933C"/>
              </a:solidFill>
            </a:endParaRPr>
          </a:p>
          <a:p>
            <a:pPr marL="1714500" lvl="3" indent="-342900">
              <a:buFont typeface="Arial" panose="020B0604020202020204" pitchFamily="34" charset="0"/>
              <a:buChar char="•"/>
            </a:pPr>
            <a:r>
              <a:rPr lang="en-US" sz="2000" dirty="0">
                <a:solidFill>
                  <a:srgbClr val="77933C"/>
                </a:solidFill>
              </a:rPr>
              <a:t>Subjective</a:t>
            </a:r>
          </a:p>
          <a:p>
            <a:pPr marL="1714500" lvl="3" indent="-342900">
              <a:buFont typeface="Arial" panose="020B0604020202020204" pitchFamily="34" charset="0"/>
              <a:buChar char="•"/>
            </a:pPr>
            <a:r>
              <a:rPr lang="en-US" sz="2000" dirty="0">
                <a:solidFill>
                  <a:srgbClr val="77933C"/>
                </a:solidFill>
              </a:rPr>
              <a:t>Open-ended to be as inclusive as possible</a:t>
            </a:r>
          </a:p>
          <a:p>
            <a:endParaRPr lang="en-US" sz="2000" dirty="0">
              <a:solidFill>
                <a:srgbClr val="77933C"/>
              </a:solidFill>
            </a:endParaRPr>
          </a:p>
          <a:p>
            <a:r>
              <a:rPr lang="en-US" sz="2000" dirty="0">
                <a:solidFill>
                  <a:srgbClr val="77933C"/>
                </a:solidFill>
              </a:rPr>
              <a:t>Examples of Voting Rights Act Communities</a:t>
            </a:r>
          </a:p>
          <a:p>
            <a:pPr marL="1657350" lvl="3" indent="-285750">
              <a:buFont typeface="Arial" panose="020B0604020202020204" pitchFamily="34" charset="0"/>
              <a:buChar char="•"/>
            </a:pPr>
            <a:r>
              <a:rPr lang="en-US" sz="2000" dirty="0">
                <a:solidFill>
                  <a:srgbClr val="77933C"/>
                </a:solidFill>
              </a:rPr>
              <a:t>Latinos</a:t>
            </a:r>
          </a:p>
          <a:p>
            <a:pPr marL="1657350" lvl="3" indent="-285750">
              <a:buFont typeface="Arial" panose="020B0604020202020204" pitchFamily="34" charset="0"/>
              <a:buChar char="•"/>
            </a:pPr>
            <a:r>
              <a:rPr lang="en-US" sz="2000" dirty="0">
                <a:solidFill>
                  <a:srgbClr val="77933C"/>
                </a:solidFill>
              </a:rPr>
              <a:t>Asians</a:t>
            </a:r>
          </a:p>
          <a:p>
            <a:pPr marL="1657350" lvl="3" indent="-285750">
              <a:buFont typeface="Arial" panose="020B0604020202020204" pitchFamily="34" charset="0"/>
              <a:buChar char="•"/>
            </a:pPr>
            <a:r>
              <a:rPr lang="en-US" sz="2000" dirty="0">
                <a:solidFill>
                  <a:srgbClr val="77933C"/>
                </a:solidFill>
              </a:rPr>
              <a:t>African Americans</a:t>
            </a:r>
          </a:p>
          <a:p>
            <a:endParaRPr lang="en-US" sz="2000" b="1" dirty="0">
              <a:solidFill>
                <a:srgbClr val="77933C"/>
              </a:solidFill>
            </a:endParaRPr>
          </a:p>
          <a:p>
            <a:r>
              <a:rPr lang="en-US" sz="2000" b="1" dirty="0">
                <a:solidFill>
                  <a:srgbClr val="77933C"/>
                </a:solidFill>
              </a:rPr>
              <a:t>While communities of interest may include race, it cannot be the </a:t>
            </a:r>
            <a:r>
              <a:rPr lang="en-US" sz="2000" b="1" i="1" dirty="0">
                <a:solidFill>
                  <a:srgbClr val="77933C"/>
                </a:solidFill>
              </a:rPr>
              <a:t>predominant factor </a:t>
            </a:r>
            <a:r>
              <a:rPr lang="en-US" sz="2000" b="1" dirty="0">
                <a:solidFill>
                  <a:srgbClr val="77933C"/>
                </a:solidFill>
              </a:rPr>
              <a:t>in drawing district boundaries.</a:t>
            </a:r>
            <a:endParaRPr lang="en-US" sz="2000" b="1" dirty="0">
              <a:solidFill>
                <a:schemeClr val="accent3">
                  <a:lumMod val="75000"/>
                </a:schemeClr>
              </a:solidFill>
            </a:endParaRPr>
          </a:p>
          <a:p>
            <a:pPr marL="1657350" lvl="3" indent="-285750">
              <a:buFont typeface="Arial" panose="020B0604020202020204" pitchFamily="34" charset="0"/>
              <a:buChar char="•"/>
            </a:pPr>
            <a:endParaRPr lang="en-US" sz="2000" dirty="0">
              <a:solidFill>
                <a:schemeClr val="accent3">
                  <a:lumMod val="75000"/>
                </a:schemeClr>
              </a:solidFill>
            </a:endParaRPr>
          </a:p>
        </p:txBody>
      </p:sp>
      <p:grpSp>
        <p:nvGrpSpPr>
          <p:cNvPr id="9" name="Group 8"/>
          <p:cNvGrpSpPr/>
          <p:nvPr/>
        </p:nvGrpSpPr>
        <p:grpSpPr>
          <a:xfrm>
            <a:off x="220454" y="521022"/>
            <a:ext cx="8923546" cy="534422"/>
            <a:chOff x="220454" y="521022"/>
            <a:chExt cx="8923546" cy="534422"/>
          </a:xfrm>
        </p:grpSpPr>
        <p:pic>
          <p:nvPicPr>
            <p:cNvPr id="12" name="Picture 11"/>
            <p:cNvPicPr>
              <a:picLocks noChangeAspect="1"/>
            </p:cNvPicPr>
            <p:nvPr/>
          </p:nvPicPr>
          <p:blipFill>
            <a:blip r:embed="rId3">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sp>
        <p:nvSpPr>
          <p:cNvPr id="15" name="Subtitle 2">
            <a:extLst>
              <a:ext uri="{FF2B5EF4-FFF2-40B4-BE49-F238E27FC236}">
                <a16:creationId xmlns:a16="http://schemas.microsoft.com/office/drawing/2014/main" id="{D752E99D-E075-4F6B-80EB-9035DAEEB451}"/>
              </a:ext>
            </a:extLst>
          </p:cNvPr>
          <p:cNvSpPr txBox="1">
            <a:spLocks/>
          </p:cNvSpPr>
          <p:nvPr/>
        </p:nvSpPr>
        <p:spPr>
          <a:xfrm>
            <a:off x="685800" y="1789671"/>
            <a:ext cx="7086600" cy="62542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dirty="0">
                <a:ln>
                  <a:noFill/>
                </a:ln>
                <a:solidFill>
                  <a:schemeClr val="tx2">
                    <a:lumMod val="40000"/>
                    <a:lumOff val="60000"/>
                  </a:schemeClr>
                </a:solidFill>
                <a:effectLst/>
                <a:uLnTx/>
                <a:uFillTx/>
                <a:latin typeface="+mn-lt"/>
                <a:ea typeface="+mn-ea"/>
                <a:cs typeface="+mn-cs"/>
              </a:rPr>
              <a:t>Bringing like people together for representation</a:t>
            </a:r>
            <a:endParaRPr kumimoji="0" lang="en-US" sz="2400" b="0" i="0" u="none" strike="noStrike" kern="1200" cap="none" spc="0" normalizeH="0" baseline="0" noProof="0" dirty="0">
              <a:ln>
                <a:noFill/>
              </a:ln>
              <a:solidFill>
                <a:schemeClr val="tx2">
                  <a:lumMod val="40000"/>
                  <a:lumOff val="60000"/>
                </a:schemeClr>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80B9D271-D2A4-6BDF-94D4-F3CC32F4D60C}"/>
              </a:ext>
            </a:extLst>
          </p:cNvPr>
          <p:cNvSpPr>
            <a:spLocks noGrp="1"/>
          </p:cNvSpPr>
          <p:nvPr>
            <p:ph type="sldNum" sz="quarter" idx="12"/>
          </p:nvPr>
        </p:nvSpPr>
        <p:spPr/>
        <p:txBody>
          <a:bodyPr/>
          <a:lstStyle/>
          <a:p>
            <a:fld id="{E47413D1-F13F-154E-A832-DB035FA2D23E}" type="slidenum">
              <a:rPr lang="en-US" smtClean="0"/>
              <a:pPr/>
              <a:t>14</a:t>
            </a:fld>
            <a:endParaRPr lang="en-US" dirty="0"/>
          </a:p>
        </p:txBody>
      </p:sp>
    </p:spTree>
    <p:extLst>
      <p:ext uri="{BB962C8B-B14F-4D97-AF65-F5344CB8AC3E}">
        <p14:creationId xmlns:p14="http://schemas.microsoft.com/office/powerpoint/2010/main" val="1120622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6920570"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dirty="0">
                <a:solidFill>
                  <a:schemeClr val="accent1">
                    <a:lumMod val="75000"/>
                  </a:schemeClr>
                </a:solidFill>
                <a:latin typeface="+mj-lt"/>
                <a:ea typeface="+mj-ea"/>
                <a:cs typeface="+mj-cs"/>
              </a:rPr>
              <a:t>Communities of Interest</a:t>
            </a:r>
            <a:endPar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11" name="Subtitle 2"/>
          <p:cNvSpPr txBox="1">
            <a:spLocks/>
          </p:cNvSpPr>
          <p:nvPr/>
        </p:nvSpPr>
        <p:spPr>
          <a:xfrm>
            <a:off x="685800" y="1789671"/>
            <a:ext cx="6564576" cy="62542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noProof="0" dirty="0">
                <a:solidFill>
                  <a:schemeClr val="tx2">
                    <a:lumMod val="40000"/>
                    <a:lumOff val="60000"/>
                  </a:schemeClr>
                </a:solidFill>
              </a:rPr>
              <a:t>	</a:t>
            </a:r>
            <a:endParaRPr kumimoji="0" lang="en-US" sz="2400" b="0" i="0" u="none" strike="noStrike" kern="1200" cap="none" spc="0" normalizeH="0" baseline="0" noProof="0" dirty="0">
              <a:ln>
                <a:noFill/>
              </a:ln>
              <a:solidFill>
                <a:schemeClr val="tx2">
                  <a:lumMod val="40000"/>
                  <a:lumOff val="60000"/>
                </a:schemeClr>
              </a:solidFill>
              <a:effectLst/>
              <a:uLnTx/>
              <a:uFillTx/>
              <a:latin typeface="+mn-lt"/>
              <a:ea typeface="+mn-ea"/>
              <a:cs typeface="+mn-cs"/>
            </a:endParaRPr>
          </a:p>
        </p:txBody>
      </p:sp>
      <p:sp>
        <p:nvSpPr>
          <p:cNvPr id="8" name="Rectangle 7"/>
          <p:cNvSpPr/>
          <p:nvPr/>
        </p:nvSpPr>
        <p:spPr>
          <a:xfrm>
            <a:off x="831469" y="2535946"/>
            <a:ext cx="7714652" cy="5016758"/>
          </a:xfrm>
          <a:prstGeom prst="rect">
            <a:avLst/>
          </a:prstGeom>
        </p:spPr>
        <p:txBody>
          <a:bodyPr wrap="square" numCol="2">
            <a:spAutoFit/>
          </a:bodyPr>
          <a:lstStyle/>
          <a:p>
            <a:pPr marL="342900" indent="-342900">
              <a:buFont typeface="Arial" panose="020B0604020202020204" pitchFamily="34" charset="0"/>
              <a:buChar char="•"/>
            </a:pPr>
            <a:r>
              <a:rPr lang="en-US" sz="2000" dirty="0">
                <a:solidFill>
                  <a:srgbClr val="77933C"/>
                </a:solidFill>
              </a:rPr>
              <a:t>Historical communities</a:t>
            </a:r>
          </a:p>
          <a:p>
            <a:pPr marL="342900" indent="-342900">
              <a:buFont typeface="Arial" panose="020B0604020202020204" pitchFamily="34" charset="0"/>
              <a:buChar char="•"/>
            </a:pPr>
            <a:r>
              <a:rPr lang="en-US" sz="2000" dirty="0">
                <a:solidFill>
                  <a:srgbClr val="77933C"/>
                </a:solidFill>
              </a:rPr>
              <a:t>Economic interests</a:t>
            </a:r>
          </a:p>
          <a:p>
            <a:pPr marL="342900" indent="-342900">
              <a:buFont typeface="Arial" panose="020B0604020202020204" pitchFamily="34" charset="0"/>
              <a:buChar char="•"/>
            </a:pPr>
            <a:r>
              <a:rPr lang="en-US" sz="2000" dirty="0">
                <a:solidFill>
                  <a:srgbClr val="77933C"/>
                </a:solidFill>
              </a:rPr>
              <a:t>Racial composition</a:t>
            </a:r>
          </a:p>
          <a:p>
            <a:pPr marL="342900" indent="-342900">
              <a:buFont typeface="Arial" panose="020B0604020202020204" pitchFamily="34" charset="0"/>
              <a:buChar char="•"/>
            </a:pPr>
            <a:r>
              <a:rPr lang="en-US" sz="2000" dirty="0">
                <a:solidFill>
                  <a:srgbClr val="77933C"/>
                </a:solidFill>
              </a:rPr>
              <a:t>Ethnic Areas</a:t>
            </a:r>
          </a:p>
          <a:p>
            <a:pPr marL="342900" indent="-342900">
              <a:buFont typeface="Arial" panose="020B0604020202020204" pitchFamily="34" charset="0"/>
              <a:buChar char="•"/>
            </a:pPr>
            <a:r>
              <a:rPr lang="en-US" sz="2000" dirty="0">
                <a:solidFill>
                  <a:srgbClr val="77933C"/>
                </a:solidFill>
              </a:rPr>
              <a:t>Cultural amenities</a:t>
            </a:r>
          </a:p>
          <a:p>
            <a:pPr marL="342900" indent="-342900">
              <a:buFont typeface="Arial" panose="020B0604020202020204" pitchFamily="34" charset="0"/>
              <a:buChar char="•"/>
            </a:pPr>
            <a:r>
              <a:rPr lang="en-US" sz="2000" dirty="0">
                <a:solidFill>
                  <a:srgbClr val="77933C"/>
                </a:solidFill>
              </a:rPr>
              <a:t>Religious facilities</a:t>
            </a:r>
          </a:p>
          <a:p>
            <a:pPr marL="342900" indent="-342900">
              <a:buFont typeface="Arial" panose="020B0604020202020204" pitchFamily="34" charset="0"/>
              <a:buChar char="•"/>
            </a:pPr>
            <a:r>
              <a:rPr lang="en-US" sz="2000" dirty="0">
                <a:solidFill>
                  <a:srgbClr val="77933C"/>
                </a:solidFill>
              </a:rPr>
              <a:t>Immigrant communities</a:t>
            </a:r>
          </a:p>
          <a:p>
            <a:pPr marL="342900" indent="-342900">
              <a:buFont typeface="Arial" panose="020B0604020202020204" pitchFamily="34" charset="0"/>
              <a:buChar char="•"/>
            </a:pPr>
            <a:r>
              <a:rPr lang="en-US" sz="2000" dirty="0">
                <a:solidFill>
                  <a:srgbClr val="77933C"/>
                </a:solidFill>
              </a:rPr>
              <a:t>Languages spoken</a:t>
            </a:r>
          </a:p>
          <a:p>
            <a:pPr marL="342900" indent="-342900">
              <a:buFont typeface="Arial" panose="020B0604020202020204" pitchFamily="34" charset="0"/>
              <a:buChar char="•"/>
            </a:pPr>
            <a:r>
              <a:rPr lang="en-US" sz="2000" dirty="0">
                <a:solidFill>
                  <a:srgbClr val="77933C"/>
                </a:solidFill>
              </a:rPr>
              <a:t>Geographic features</a:t>
            </a:r>
          </a:p>
          <a:p>
            <a:pPr marL="342900" indent="-342900">
              <a:buFont typeface="Arial" panose="020B0604020202020204" pitchFamily="34" charset="0"/>
              <a:buChar char="•"/>
            </a:pPr>
            <a:r>
              <a:rPr lang="en-US" sz="2000" dirty="0">
                <a:solidFill>
                  <a:srgbClr val="77933C"/>
                </a:solidFill>
              </a:rPr>
              <a:t>Neighborhoods/ HOAs</a:t>
            </a:r>
          </a:p>
          <a:p>
            <a:pPr marL="342900" indent="-342900">
              <a:buFont typeface="Arial" panose="020B0604020202020204" pitchFamily="34" charset="0"/>
              <a:buChar char="•"/>
            </a:pPr>
            <a:r>
              <a:rPr lang="en-US" sz="2000" dirty="0">
                <a:solidFill>
                  <a:srgbClr val="77933C"/>
                </a:solidFill>
              </a:rPr>
              <a:t>Economic opportunity zones</a:t>
            </a:r>
          </a:p>
          <a:p>
            <a:pPr marL="342900" indent="-342900">
              <a:buFont typeface="Arial" panose="020B0604020202020204" pitchFamily="34" charset="0"/>
              <a:buChar char="•"/>
            </a:pPr>
            <a:endParaRPr lang="en-US" sz="2000" dirty="0">
              <a:solidFill>
                <a:srgbClr val="77933C"/>
              </a:solidFill>
            </a:endParaRPr>
          </a:p>
          <a:p>
            <a:pPr marL="342900" indent="-342900">
              <a:buFont typeface="Arial" panose="020B0604020202020204" pitchFamily="34" charset="0"/>
              <a:buChar char="•"/>
            </a:pPr>
            <a:endParaRPr lang="en-US" sz="2000" dirty="0">
              <a:solidFill>
                <a:srgbClr val="77933C"/>
              </a:solidFill>
            </a:endParaRPr>
          </a:p>
          <a:p>
            <a:pPr marL="342900" indent="-342900">
              <a:buFont typeface="Arial" panose="020B0604020202020204" pitchFamily="34" charset="0"/>
              <a:buChar char="•"/>
            </a:pPr>
            <a:endParaRPr lang="en-US" sz="2000" dirty="0">
              <a:solidFill>
                <a:srgbClr val="77933C"/>
              </a:solidFill>
            </a:endParaRPr>
          </a:p>
          <a:p>
            <a:pPr marL="342900" indent="-342900">
              <a:buFont typeface="Arial" panose="020B0604020202020204" pitchFamily="34" charset="0"/>
              <a:buChar char="•"/>
            </a:pPr>
            <a:endParaRPr lang="en-US" sz="2000" dirty="0">
              <a:solidFill>
                <a:srgbClr val="77933C"/>
              </a:solidFill>
            </a:endParaRPr>
          </a:p>
          <a:p>
            <a:pPr marL="342900" indent="-342900">
              <a:buFont typeface="Arial" panose="020B0604020202020204" pitchFamily="34" charset="0"/>
              <a:buChar char="•"/>
            </a:pPr>
            <a:endParaRPr lang="en-US" sz="2000" dirty="0">
              <a:solidFill>
                <a:srgbClr val="77933C"/>
              </a:solidFill>
            </a:endParaRPr>
          </a:p>
          <a:p>
            <a:pPr marL="342900" indent="-342900">
              <a:buFont typeface="Arial" panose="020B0604020202020204" pitchFamily="34" charset="0"/>
              <a:buChar char="•"/>
            </a:pPr>
            <a:r>
              <a:rPr lang="en-US" sz="2000" dirty="0">
                <a:solidFill>
                  <a:srgbClr val="77933C"/>
                </a:solidFill>
              </a:rPr>
              <a:t>Tourism Areas</a:t>
            </a:r>
          </a:p>
          <a:p>
            <a:pPr marL="342900" indent="-342900">
              <a:buFont typeface="Arial" panose="020B0604020202020204" pitchFamily="34" charset="0"/>
              <a:buChar char="•"/>
            </a:pPr>
            <a:r>
              <a:rPr lang="en-US" sz="2000" dirty="0">
                <a:solidFill>
                  <a:srgbClr val="77933C"/>
                </a:solidFill>
              </a:rPr>
              <a:t>School districts</a:t>
            </a:r>
          </a:p>
          <a:p>
            <a:pPr marL="342900" indent="-342900">
              <a:buFont typeface="Arial" panose="020B0604020202020204" pitchFamily="34" charset="0"/>
              <a:buChar char="•"/>
            </a:pPr>
            <a:r>
              <a:rPr lang="en-US" sz="2000" dirty="0">
                <a:solidFill>
                  <a:srgbClr val="77933C"/>
                </a:solidFill>
              </a:rPr>
              <a:t>Outdoor recreation areas</a:t>
            </a:r>
          </a:p>
          <a:p>
            <a:pPr marL="342900" indent="-342900">
              <a:buFont typeface="Arial" panose="020B0604020202020204" pitchFamily="34" charset="0"/>
              <a:buChar char="•"/>
            </a:pPr>
            <a:r>
              <a:rPr lang="en-US" sz="2000" dirty="0">
                <a:solidFill>
                  <a:srgbClr val="77933C"/>
                </a:solidFill>
              </a:rPr>
              <a:t>Communities defined by natural resource features</a:t>
            </a:r>
          </a:p>
          <a:p>
            <a:pPr marL="342900" indent="-342900">
              <a:buFont typeface="Arial" panose="020B0604020202020204" pitchFamily="34" charset="0"/>
              <a:buChar char="•"/>
            </a:pPr>
            <a:r>
              <a:rPr lang="en-US" sz="2000" dirty="0">
                <a:solidFill>
                  <a:srgbClr val="77933C"/>
                </a:solidFill>
              </a:rPr>
              <a:t>Downtown / Urban</a:t>
            </a:r>
          </a:p>
          <a:p>
            <a:pPr marL="342900" indent="-342900">
              <a:buFont typeface="Arial" panose="020B0604020202020204" pitchFamily="34" charset="0"/>
              <a:buChar char="•"/>
            </a:pPr>
            <a:r>
              <a:rPr lang="en-US" sz="2000" dirty="0">
                <a:solidFill>
                  <a:srgbClr val="77933C"/>
                </a:solidFill>
              </a:rPr>
              <a:t>Rural or Agricultural</a:t>
            </a:r>
          </a:p>
          <a:p>
            <a:pPr marL="342900" indent="-342900">
              <a:buFont typeface="Arial" panose="020B0604020202020204" pitchFamily="34" charset="0"/>
              <a:buChar char="•"/>
            </a:pPr>
            <a:r>
              <a:rPr lang="en-US" sz="2000" dirty="0">
                <a:solidFill>
                  <a:srgbClr val="77933C"/>
                </a:solidFill>
              </a:rPr>
              <a:t>Homeowner or Renters</a:t>
            </a:r>
          </a:p>
          <a:p>
            <a:pPr marL="342900" indent="-342900">
              <a:buFont typeface="Arial" panose="020B0604020202020204" pitchFamily="34" charset="0"/>
              <a:buChar char="•"/>
            </a:pPr>
            <a:r>
              <a:rPr lang="en-US" sz="2000" dirty="0">
                <a:solidFill>
                  <a:srgbClr val="77933C"/>
                </a:solidFill>
              </a:rPr>
              <a:t>Creative arts communities</a:t>
            </a:r>
          </a:p>
          <a:p>
            <a:pPr marL="342900" indent="-342900">
              <a:buFont typeface="Arial" panose="020B0604020202020204" pitchFamily="34" charset="0"/>
              <a:buChar char="•"/>
            </a:pPr>
            <a:r>
              <a:rPr lang="en-US" sz="2000" dirty="0">
                <a:solidFill>
                  <a:srgbClr val="77933C"/>
                </a:solidFill>
              </a:rPr>
              <a:t>Media markets</a:t>
            </a:r>
          </a:p>
          <a:p>
            <a:pPr marL="342900" indent="-342900">
              <a:buFont typeface="Arial" panose="020B0604020202020204" pitchFamily="34" charset="0"/>
              <a:buChar char="•"/>
            </a:pPr>
            <a:r>
              <a:rPr lang="en-US" sz="2000" i="1" dirty="0">
                <a:solidFill>
                  <a:srgbClr val="77933C"/>
                </a:solidFill>
              </a:rPr>
              <a:t>Many, many more</a:t>
            </a:r>
          </a:p>
        </p:txBody>
      </p:sp>
      <p:grpSp>
        <p:nvGrpSpPr>
          <p:cNvPr id="9" name="Group 8"/>
          <p:cNvGrpSpPr/>
          <p:nvPr/>
        </p:nvGrpSpPr>
        <p:grpSpPr>
          <a:xfrm>
            <a:off x="220454" y="521022"/>
            <a:ext cx="8923546" cy="534422"/>
            <a:chOff x="220454" y="521022"/>
            <a:chExt cx="8923546" cy="534422"/>
          </a:xfrm>
        </p:grpSpPr>
        <p:pic>
          <p:nvPicPr>
            <p:cNvPr id="12" name="Picture 11"/>
            <p:cNvPicPr>
              <a:picLocks noChangeAspect="1"/>
            </p:cNvPicPr>
            <p:nvPr/>
          </p:nvPicPr>
          <p:blipFill>
            <a:blip r:embed="rId3">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sp>
        <p:nvSpPr>
          <p:cNvPr id="13" name="Subtitle 2">
            <a:extLst>
              <a:ext uri="{FF2B5EF4-FFF2-40B4-BE49-F238E27FC236}">
                <a16:creationId xmlns:a16="http://schemas.microsoft.com/office/drawing/2014/main" id="{3149D16D-7B0D-4FA3-8772-CF13A2A96B55}"/>
              </a:ext>
            </a:extLst>
          </p:cNvPr>
          <p:cNvSpPr txBox="1">
            <a:spLocks/>
          </p:cNvSpPr>
          <p:nvPr/>
        </p:nvSpPr>
        <p:spPr>
          <a:xfrm>
            <a:off x="685800" y="1789670"/>
            <a:ext cx="7086600" cy="62542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dirty="0">
                <a:ln>
                  <a:noFill/>
                </a:ln>
                <a:solidFill>
                  <a:schemeClr val="tx2">
                    <a:lumMod val="40000"/>
                    <a:lumOff val="60000"/>
                  </a:schemeClr>
                </a:solidFill>
                <a:effectLst/>
                <a:uLnTx/>
                <a:uFillTx/>
                <a:latin typeface="+mn-lt"/>
                <a:ea typeface="+mn-ea"/>
                <a:cs typeface="+mn-cs"/>
              </a:rPr>
              <a:t>Bringing like people together for representation</a:t>
            </a:r>
            <a:endParaRPr kumimoji="0" lang="en-US" sz="2400" b="0" i="0" u="none" strike="noStrike" kern="1200" cap="none" spc="0" normalizeH="0" baseline="0" noProof="0" dirty="0">
              <a:ln>
                <a:noFill/>
              </a:ln>
              <a:solidFill>
                <a:schemeClr val="tx2">
                  <a:lumMod val="40000"/>
                  <a:lumOff val="60000"/>
                </a:schemeClr>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8A75074E-9C08-AC19-45B7-15A13F0DEB5D}"/>
              </a:ext>
            </a:extLst>
          </p:cNvPr>
          <p:cNvSpPr>
            <a:spLocks noGrp="1"/>
          </p:cNvSpPr>
          <p:nvPr>
            <p:ph type="sldNum" sz="quarter" idx="12"/>
          </p:nvPr>
        </p:nvSpPr>
        <p:spPr/>
        <p:txBody>
          <a:bodyPr/>
          <a:lstStyle/>
          <a:p>
            <a:fld id="{E47413D1-F13F-154E-A832-DB035FA2D23E}" type="slidenum">
              <a:rPr lang="en-US" smtClean="0"/>
              <a:pPr/>
              <a:t>15</a:t>
            </a:fld>
            <a:endParaRPr lang="en-US" dirty="0"/>
          </a:p>
        </p:txBody>
      </p:sp>
    </p:spTree>
    <p:extLst>
      <p:ext uri="{BB962C8B-B14F-4D97-AF65-F5344CB8AC3E}">
        <p14:creationId xmlns:p14="http://schemas.microsoft.com/office/powerpoint/2010/main" val="2107230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7591508" cy="644666"/>
          </a:xfrm>
          <a:prstGeom prst="rect">
            <a:avLst/>
          </a:prstGeom>
        </p:spPr>
        <p:txBody>
          <a:bodyPr vert="horz" lIns="91440" tIns="45720" rIns="91440" bIns="45720" rtlCol="0" anchor="ctr">
            <a:normAutofit fontScale="82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dirty="0">
                <a:solidFill>
                  <a:schemeClr val="accent1">
                    <a:lumMod val="75000"/>
                  </a:schemeClr>
                </a:solidFill>
                <a:latin typeface="+mj-lt"/>
                <a:ea typeface="+mj-ea"/>
                <a:cs typeface="+mj-cs"/>
              </a:rPr>
              <a:t>What is NOT a Community of Interest</a:t>
            </a:r>
            <a:endPar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8" name="Rectangle 7"/>
          <p:cNvSpPr/>
          <p:nvPr/>
        </p:nvSpPr>
        <p:spPr>
          <a:xfrm>
            <a:off x="1119518" y="2415094"/>
            <a:ext cx="7807486" cy="4339650"/>
          </a:xfrm>
          <a:prstGeom prst="rect">
            <a:avLst/>
          </a:prstGeom>
        </p:spPr>
        <p:txBody>
          <a:bodyPr wrap="square">
            <a:spAutoFit/>
          </a:bodyPr>
          <a:lstStyle/>
          <a:p>
            <a:r>
              <a:rPr lang="en-US" sz="2400" dirty="0">
                <a:solidFill>
                  <a:schemeClr val="accent3">
                    <a:lumMod val="75000"/>
                  </a:schemeClr>
                </a:solidFill>
              </a:rPr>
              <a:t>The Fair Maps Act explicitly prohibits these groups from being considered as communities of interest</a:t>
            </a:r>
          </a:p>
          <a:p>
            <a:endParaRPr lang="en-US" sz="2000" dirty="0">
              <a:solidFill>
                <a:srgbClr val="77933C"/>
              </a:solidFill>
            </a:endParaRPr>
          </a:p>
          <a:p>
            <a:pPr marL="800100" lvl="1" indent="-342900">
              <a:buFont typeface="Arial" panose="020B0604020202020204" pitchFamily="34" charset="0"/>
              <a:buChar char="•"/>
            </a:pPr>
            <a:r>
              <a:rPr lang="en-US" sz="2000" dirty="0">
                <a:solidFill>
                  <a:srgbClr val="77933C"/>
                </a:solidFill>
              </a:rPr>
              <a:t>Political party affiliation</a:t>
            </a:r>
          </a:p>
          <a:p>
            <a:pPr marL="800100" lvl="1" indent="-342900">
              <a:buFont typeface="Arial" panose="020B0604020202020204" pitchFamily="34" charset="0"/>
              <a:buChar char="•"/>
            </a:pPr>
            <a:r>
              <a:rPr lang="en-US" sz="2000" dirty="0">
                <a:solidFill>
                  <a:srgbClr val="77933C"/>
                </a:solidFill>
              </a:rPr>
              <a:t>Incumbents</a:t>
            </a:r>
          </a:p>
          <a:p>
            <a:pPr marL="800100" lvl="1" indent="-342900">
              <a:buFont typeface="Arial" panose="020B0604020202020204" pitchFamily="34" charset="0"/>
              <a:buChar char="•"/>
            </a:pPr>
            <a:r>
              <a:rPr lang="en-US" sz="2000" dirty="0">
                <a:solidFill>
                  <a:srgbClr val="77933C"/>
                </a:solidFill>
              </a:rPr>
              <a:t>Political candidates </a:t>
            </a:r>
          </a:p>
          <a:p>
            <a:pPr marL="800100" lvl="1" indent="-342900">
              <a:buFont typeface="Arial" panose="020B0604020202020204" pitchFamily="34" charset="0"/>
              <a:buChar char="•"/>
            </a:pPr>
            <a:endParaRPr lang="en-US" sz="2000" dirty="0">
              <a:solidFill>
                <a:srgbClr val="77933C"/>
              </a:solidFill>
            </a:endParaRPr>
          </a:p>
          <a:p>
            <a:r>
              <a:rPr lang="en-US" sz="2000" dirty="0">
                <a:solidFill>
                  <a:schemeClr val="accent3">
                    <a:lumMod val="75000"/>
                  </a:schemeClr>
                </a:solidFill>
              </a:rPr>
              <a:t>It also is hard, in redistricting to truly utilize:</a:t>
            </a:r>
          </a:p>
          <a:p>
            <a:pPr marL="800100" lvl="1" indent="-342900">
              <a:buFont typeface="Arial" panose="020B0604020202020204" pitchFamily="34" charset="0"/>
              <a:buChar char="•"/>
            </a:pPr>
            <a:endParaRPr lang="en-US" sz="2000" dirty="0">
              <a:solidFill>
                <a:srgbClr val="77933C"/>
              </a:solidFill>
            </a:endParaRPr>
          </a:p>
          <a:p>
            <a:pPr marL="800100" lvl="1" indent="-342900">
              <a:buFont typeface="Arial" panose="020B0604020202020204" pitchFamily="34" charset="0"/>
              <a:buChar char="•"/>
            </a:pPr>
            <a:r>
              <a:rPr lang="en-US" sz="2000" i="1" dirty="0">
                <a:solidFill>
                  <a:srgbClr val="77933C"/>
                </a:solidFill>
              </a:rPr>
              <a:t>Groups of similarly minded people who do not share a similar geographic location or are citywide.</a:t>
            </a:r>
          </a:p>
          <a:p>
            <a:pPr lvl="1"/>
            <a:br>
              <a:rPr lang="en-US" sz="2400" dirty="0">
                <a:solidFill>
                  <a:schemeClr val="accent3">
                    <a:lumMod val="75000"/>
                  </a:schemeClr>
                </a:solidFill>
              </a:rPr>
            </a:br>
            <a:endParaRPr lang="en-US" sz="2400" dirty="0">
              <a:solidFill>
                <a:schemeClr val="accent3">
                  <a:lumMod val="75000"/>
                </a:schemeClr>
              </a:solidFill>
            </a:endParaRPr>
          </a:p>
        </p:txBody>
      </p:sp>
      <p:grpSp>
        <p:nvGrpSpPr>
          <p:cNvPr id="9" name="Group 8"/>
          <p:cNvGrpSpPr/>
          <p:nvPr/>
        </p:nvGrpSpPr>
        <p:grpSpPr>
          <a:xfrm>
            <a:off x="220454" y="521022"/>
            <a:ext cx="8923546" cy="534422"/>
            <a:chOff x="220454" y="521022"/>
            <a:chExt cx="8923546" cy="534422"/>
          </a:xfrm>
        </p:grpSpPr>
        <p:pic>
          <p:nvPicPr>
            <p:cNvPr id="12" name="Picture 11"/>
            <p:cNvPicPr>
              <a:picLocks noChangeAspect="1"/>
            </p:cNvPicPr>
            <p:nvPr/>
          </p:nvPicPr>
          <p:blipFill>
            <a:blip r:embed="rId3">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sp>
        <p:nvSpPr>
          <p:cNvPr id="15" name="Subtitle 2">
            <a:extLst>
              <a:ext uri="{FF2B5EF4-FFF2-40B4-BE49-F238E27FC236}">
                <a16:creationId xmlns:a16="http://schemas.microsoft.com/office/drawing/2014/main" id="{D752E99D-E075-4F6B-80EB-9035DAEEB451}"/>
              </a:ext>
            </a:extLst>
          </p:cNvPr>
          <p:cNvSpPr txBox="1">
            <a:spLocks/>
          </p:cNvSpPr>
          <p:nvPr/>
        </p:nvSpPr>
        <p:spPr>
          <a:xfrm>
            <a:off x="685800" y="1789671"/>
            <a:ext cx="6564576" cy="625423"/>
          </a:xfrm>
          <a:prstGeom prst="rect">
            <a:avLst/>
          </a:prstGeom>
        </p:spPr>
        <p:txBody>
          <a:bodyPr vert="horz" lIns="91440" tIns="45720" rIns="91440" bIns="45720" rtlCol="0">
            <a:normAutofit fontScale="925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noProof="0" dirty="0">
                <a:solidFill>
                  <a:schemeClr val="tx2">
                    <a:lumMod val="40000"/>
                    <a:lumOff val="60000"/>
                  </a:schemeClr>
                </a:solidFill>
              </a:rPr>
              <a:t>Preventing a Districting from becoming a Gerrymander</a:t>
            </a:r>
            <a:endParaRPr kumimoji="0" lang="en-US" sz="2400" b="0" i="0" u="none" strike="noStrike" kern="1200" cap="none" spc="0" normalizeH="0" baseline="0" noProof="0" dirty="0">
              <a:ln>
                <a:noFill/>
              </a:ln>
              <a:solidFill>
                <a:schemeClr val="tx2">
                  <a:lumMod val="40000"/>
                  <a:lumOff val="60000"/>
                </a:schemeClr>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6F59C287-638B-4FB1-B7FD-8D11D7C23D07}"/>
              </a:ext>
            </a:extLst>
          </p:cNvPr>
          <p:cNvSpPr>
            <a:spLocks noGrp="1"/>
          </p:cNvSpPr>
          <p:nvPr>
            <p:ph type="sldNum" sz="quarter" idx="12"/>
          </p:nvPr>
        </p:nvSpPr>
        <p:spPr/>
        <p:txBody>
          <a:bodyPr/>
          <a:lstStyle/>
          <a:p>
            <a:fld id="{E47413D1-F13F-154E-A832-DB035FA2D23E}" type="slidenum">
              <a:rPr lang="en-US" smtClean="0"/>
              <a:pPr/>
              <a:t>16</a:t>
            </a:fld>
            <a:endParaRPr lang="en-US" dirty="0"/>
          </a:p>
        </p:txBody>
      </p:sp>
    </p:spTree>
    <p:extLst>
      <p:ext uri="{BB962C8B-B14F-4D97-AF65-F5344CB8AC3E}">
        <p14:creationId xmlns:p14="http://schemas.microsoft.com/office/powerpoint/2010/main" val="2312582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7591508"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rPr>
              <a:t>Communities of Interest</a:t>
            </a:r>
          </a:p>
        </p:txBody>
      </p:sp>
      <p:grpSp>
        <p:nvGrpSpPr>
          <p:cNvPr id="9" name="Group 8"/>
          <p:cNvGrpSpPr/>
          <p:nvPr/>
        </p:nvGrpSpPr>
        <p:grpSpPr>
          <a:xfrm>
            <a:off x="220454" y="521022"/>
            <a:ext cx="8923546" cy="534422"/>
            <a:chOff x="220454" y="521022"/>
            <a:chExt cx="8923546" cy="534422"/>
          </a:xfrm>
        </p:grpSpPr>
        <p:pic>
          <p:nvPicPr>
            <p:cNvPr id="12" name="Picture 11"/>
            <p:cNvPicPr>
              <a:picLocks noChangeAspect="1"/>
            </p:cNvPicPr>
            <p:nvPr/>
          </p:nvPicPr>
          <p:blipFill>
            <a:blip r:embed="rId3">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sp>
        <p:nvSpPr>
          <p:cNvPr id="15" name="Subtitle 2">
            <a:extLst>
              <a:ext uri="{FF2B5EF4-FFF2-40B4-BE49-F238E27FC236}">
                <a16:creationId xmlns:a16="http://schemas.microsoft.com/office/drawing/2014/main" id="{D752E99D-E075-4F6B-80EB-9035DAEEB451}"/>
              </a:ext>
            </a:extLst>
          </p:cNvPr>
          <p:cNvSpPr txBox="1">
            <a:spLocks/>
          </p:cNvSpPr>
          <p:nvPr/>
        </p:nvSpPr>
        <p:spPr>
          <a:xfrm>
            <a:off x="685800" y="1789671"/>
            <a:ext cx="7591508" cy="62542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dirty="0">
                <a:ln>
                  <a:noFill/>
                </a:ln>
                <a:solidFill>
                  <a:schemeClr val="tx2">
                    <a:lumMod val="40000"/>
                    <a:lumOff val="60000"/>
                  </a:schemeClr>
                </a:solidFill>
                <a:effectLst/>
                <a:uLnTx/>
                <a:uFillTx/>
                <a:latin typeface="+mn-lt"/>
                <a:ea typeface="+mn-ea"/>
                <a:cs typeface="+mn-cs"/>
              </a:rPr>
              <a:t>Three Critical Questions in Defining YOUR Community</a:t>
            </a:r>
            <a:endParaRPr kumimoji="0" lang="en-US" sz="2400" b="0" i="0" u="none" strike="noStrike" kern="1200" cap="none" spc="0" normalizeH="0" baseline="0" noProof="0" dirty="0">
              <a:ln>
                <a:noFill/>
              </a:ln>
              <a:solidFill>
                <a:schemeClr val="tx2">
                  <a:lumMod val="40000"/>
                  <a:lumOff val="60000"/>
                </a:schemeClr>
              </a:solidFill>
              <a:effectLst/>
              <a:uLnTx/>
              <a:uFillTx/>
              <a:latin typeface="+mn-lt"/>
              <a:ea typeface="+mn-ea"/>
              <a:cs typeface="+mn-cs"/>
            </a:endParaRPr>
          </a:p>
        </p:txBody>
      </p:sp>
      <p:sp>
        <p:nvSpPr>
          <p:cNvPr id="11" name="Rectangle 10">
            <a:extLst>
              <a:ext uri="{FF2B5EF4-FFF2-40B4-BE49-F238E27FC236}">
                <a16:creationId xmlns:a16="http://schemas.microsoft.com/office/drawing/2014/main" id="{FD9CD303-BD21-45D9-8611-29F5CEDC9F8E}"/>
              </a:ext>
            </a:extLst>
          </p:cNvPr>
          <p:cNvSpPr/>
          <p:nvPr/>
        </p:nvSpPr>
        <p:spPr>
          <a:xfrm>
            <a:off x="-46594" y="2434337"/>
            <a:ext cx="8935100" cy="3785652"/>
          </a:xfrm>
          <a:prstGeom prst="rect">
            <a:avLst/>
          </a:prstGeom>
        </p:spPr>
        <p:txBody>
          <a:bodyPr wrap="square">
            <a:spAutoFit/>
          </a:bodyPr>
          <a:lstStyle/>
          <a:p>
            <a:endParaRPr lang="en-US" sz="2400" dirty="0">
              <a:solidFill>
                <a:srgbClr val="77933C"/>
              </a:solidFill>
            </a:endParaRPr>
          </a:p>
          <a:p>
            <a:pPr marL="1257300" lvl="2" indent="-342900">
              <a:buFont typeface="Arial" pitchFamily="34" charset="0"/>
              <a:buChar char="•"/>
            </a:pPr>
            <a:r>
              <a:rPr lang="en-US" sz="2400" dirty="0">
                <a:solidFill>
                  <a:srgbClr val="77933C"/>
                </a:solidFill>
              </a:rPr>
              <a:t>Does the community have a shared culture, characteristics or bond?</a:t>
            </a:r>
          </a:p>
          <a:p>
            <a:pPr lvl="2"/>
            <a:endParaRPr lang="en-US" sz="2400" dirty="0">
              <a:solidFill>
                <a:srgbClr val="77933C"/>
              </a:solidFill>
            </a:endParaRPr>
          </a:p>
          <a:p>
            <a:pPr marL="1257300" lvl="2" indent="-342900">
              <a:buFont typeface="Arial" pitchFamily="34" charset="0"/>
              <a:buChar char="•"/>
            </a:pPr>
            <a:r>
              <a:rPr lang="en-US" sz="2400" dirty="0">
                <a:solidFill>
                  <a:srgbClr val="77933C"/>
                </a:solidFill>
              </a:rPr>
              <a:t>Is the community geographic in nature? Is the community able to be mapped?</a:t>
            </a:r>
          </a:p>
          <a:p>
            <a:pPr lvl="2"/>
            <a:endParaRPr lang="en-US" sz="2400" dirty="0">
              <a:solidFill>
                <a:srgbClr val="77933C"/>
              </a:solidFill>
            </a:endParaRPr>
          </a:p>
          <a:p>
            <a:pPr marL="1257300" lvl="2" indent="-342900">
              <a:buFont typeface="Arial" pitchFamily="34" charset="0"/>
              <a:buChar char="•"/>
            </a:pPr>
            <a:r>
              <a:rPr lang="en-US" sz="2400" dirty="0">
                <a:solidFill>
                  <a:srgbClr val="77933C"/>
                </a:solidFill>
              </a:rPr>
              <a:t>Describe the community’s relationship with the jurisdiction and how it is affected by the policy decisions made by the elected officials.</a:t>
            </a:r>
          </a:p>
        </p:txBody>
      </p:sp>
      <p:sp>
        <p:nvSpPr>
          <p:cNvPr id="2" name="Slide Number Placeholder 1">
            <a:extLst>
              <a:ext uri="{FF2B5EF4-FFF2-40B4-BE49-F238E27FC236}">
                <a16:creationId xmlns:a16="http://schemas.microsoft.com/office/drawing/2014/main" id="{F0DAE5BF-AF27-1981-1084-003E718C392A}"/>
              </a:ext>
            </a:extLst>
          </p:cNvPr>
          <p:cNvSpPr>
            <a:spLocks noGrp="1"/>
          </p:cNvSpPr>
          <p:nvPr>
            <p:ph type="sldNum" sz="quarter" idx="12"/>
          </p:nvPr>
        </p:nvSpPr>
        <p:spPr/>
        <p:txBody>
          <a:bodyPr/>
          <a:lstStyle/>
          <a:p>
            <a:fld id="{E47413D1-F13F-154E-A832-DB035FA2D23E}" type="slidenum">
              <a:rPr lang="en-US" smtClean="0"/>
              <a:pPr/>
              <a:t>17</a:t>
            </a:fld>
            <a:endParaRPr lang="en-US" dirty="0"/>
          </a:p>
        </p:txBody>
      </p:sp>
    </p:spTree>
    <p:extLst>
      <p:ext uri="{BB962C8B-B14F-4D97-AF65-F5344CB8AC3E}">
        <p14:creationId xmlns:p14="http://schemas.microsoft.com/office/powerpoint/2010/main" val="3560671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7591508"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dirty="0">
                <a:solidFill>
                  <a:schemeClr val="accent1">
                    <a:lumMod val="75000"/>
                  </a:schemeClr>
                </a:solidFill>
                <a:latin typeface="+mj-lt"/>
                <a:ea typeface="+mj-ea"/>
                <a:cs typeface="+mj-cs"/>
              </a:rPr>
              <a:t>Required Redistricting Criteria</a:t>
            </a:r>
            <a:endPar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8" name="Rectangle 7"/>
          <p:cNvSpPr/>
          <p:nvPr/>
        </p:nvSpPr>
        <p:spPr>
          <a:xfrm>
            <a:off x="1308519" y="2588286"/>
            <a:ext cx="7415761" cy="3416320"/>
          </a:xfrm>
          <a:prstGeom prst="rect">
            <a:avLst/>
          </a:prstGeom>
        </p:spPr>
        <p:txBody>
          <a:bodyPr wrap="square">
            <a:spAutoFit/>
          </a:bodyPr>
          <a:lstStyle/>
          <a:p>
            <a:r>
              <a:rPr lang="en-US" sz="2400" dirty="0">
                <a:solidFill>
                  <a:schemeClr val="accent3">
                    <a:lumMod val="75000"/>
                  </a:schemeClr>
                </a:solidFill>
              </a:rPr>
              <a:t>There are a number of criteria that are required under the FAIR MAPS Act (ranked):</a:t>
            </a:r>
          </a:p>
          <a:p>
            <a:endParaRPr lang="en-US" sz="2400" dirty="0">
              <a:solidFill>
                <a:srgbClr val="77933C"/>
              </a:solidFill>
            </a:endParaRPr>
          </a:p>
          <a:p>
            <a:pPr lvl="1">
              <a:buFont typeface="Arial"/>
              <a:buChar char="•"/>
            </a:pPr>
            <a:r>
              <a:rPr lang="en-US" sz="2400" dirty="0">
                <a:solidFill>
                  <a:schemeClr val="accent3">
                    <a:lumMod val="75000"/>
                  </a:schemeClr>
                </a:solidFill>
              </a:rPr>
              <a:t> Relatively equal size - people, not citizens</a:t>
            </a:r>
          </a:p>
          <a:p>
            <a:pPr lvl="1">
              <a:buFont typeface="Arial"/>
              <a:buChar char="•"/>
            </a:pPr>
            <a:r>
              <a:rPr lang="en-US" sz="2400" i="1" dirty="0">
                <a:solidFill>
                  <a:srgbClr val="77933C"/>
                </a:solidFill>
              </a:rPr>
              <a:t> </a:t>
            </a:r>
            <a:r>
              <a:rPr lang="en-US" sz="2400" dirty="0">
                <a:solidFill>
                  <a:srgbClr val="77933C"/>
                </a:solidFill>
              </a:rPr>
              <a:t>Contiguous – districts should not hop/jump</a:t>
            </a:r>
          </a:p>
          <a:p>
            <a:pPr lvl="1">
              <a:buFont typeface="Arial"/>
              <a:buChar char="•"/>
            </a:pPr>
            <a:r>
              <a:rPr lang="en-US" sz="2400" dirty="0">
                <a:solidFill>
                  <a:srgbClr val="77933C"/>
                </a:solidFill>
              </a:rPr>
              <a:t> Maintain “</a:t>
            </a:r>
            <a:r>
              <a:rPr lang="en-US" sz="2400" i="1" dirty="0">
                <a:solidFill>
                  <a:srgbClr val="77933C"/>
                </a:solidFill>
              </a:rPr>
              <a:t>communities of interest”</a:t>
            </a:r>
            <a:endParaRPr lang="en-US" sz="2400" dirty="0">
              <a:solidFill>
                <a:srgbClr val="77933C"/>
              </a:solidFill>
            </a:endParaRPr>
          </a:p>
          <a:p>
            <a:pPr lvl="1">
              <a:buFont typeface="Arial"/>
              <a:buChar char="•"/>
            </a:pPr>
            <a:r>
              <a:rPr lang="en-US" sz="2400" b="1" dirty="0">
                <a:solidFill>
                  <a:srgbClr val="77933C"/>
                </a:solidFill>
              </a:rPr>
              <a:t> Easily identifiable and understandable lines, </a:t>
            </a:r>
          </a:p>
          <a:p>
            <a:pPr lvl="1"/>
            <a:r>
              <a:rPr lang="en-US" sz="2400" b="1" dirty="0">
                <a:solidFill>
                  <a:srgbClr val="77933C"/>
                </a:solidFill>
              </a:rPr>
              <a:t>      following natural and man-made boundaries</a:t>
            </a:r>
          </a:p>
          <a:p>
            <a:pPr lvl="1">
              <a:buFont typeface="Arial"/>
              <a:buChar char="•"/>
            </a:pPr>
            <a:r>
              <a:rPr lang="en-US" sz="2400" dirty="0">
                <a:solidFill>
                  <a:srgbClr val="77933C"/>
                </a:solidFill>
              </a:rPr>
              <a:t> Keep districts compact – appearance/function</a:t>
            </a:r>
          </a:p>
        </p:txBody>
      </p:sp>
      <p:sp>
        <p:nvSpPr>
          <p:cNvPr id="24" name="Subtitle 2"/>
          <p:cNvSpPr txBox="1">
            <a:spLocks/>
          </p:cNvSpPr>
          <p:nvPr/>
        </p:nvSpPr>
        <p:spPr>
          <a:xfrm>
            <a:off x="685800" y="1789671"/>
            <a:ext cx="6564576" cy="625423"/>
          </a:xfrm>
          <a:prstGeom prst="rect">
            <a:avLst/>
          </a:prstGeom>
        </p:spPr>
        <p:txBody>
          <a:bodyPr vert="horz" lIns="91440" tIns="45720" rIns="91440" bIns="45720" rtlCol="0">
            <a:normAutofit fontScale="85000" lnSpcReduction="2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noProof="0" dirty="0">
                <a:solidFill>
                  <a:schemeClr val="tx2">
                    <a:lumMod val="40000"/>
                    <a:lumOff val="60000"/>
                  </a:schemeClr>
                </a:solidFill>
              </a:rPr>
              <a:t>Traditional redistricting principles used throughout the country and written into state law</a:t>
            </a:r>
            <a:endParaRPr kumimoji="0" lang="en-US" sz="2400" b="0" i="0" u="none" strike="noStrike" kern="1200" cap="none" spc="0" normalizeH="0" baseline="0" noProof="0" dirty="0">
              <a:ln>
                <a:noFill/>
              </a:ln>
              <a:solidFill>
                <a:schemeClr val="tx2">
                  <a:lumMod val="40000"/>
                  <a:lumOff val="60000"/>
                </a:schemeClr>
              </a:solidFill>
              <a:effectLst/>
              <a:uLnTx/>
              <a:uFillTx/>
              <a:latin typeface="+mn-lt"/>
              <a:ea typeface="+mn-ea"/>
              <a:cs typeface="+mn-cs"/>
            </a:endParaRPr>
          </a:p>
        </p:txBody>
      </p:sp>
      <p:grpSp>
        <p:nvGrpSpPr>
          <p:cNvPr id="15" name="Group 14">
            <a:extLst>
              <a:ext uri="{FF2B5EF4-FFF2-40B4-BE49-F238E27FC236}">
                <a16:creationId xmlns:a16="http://schemas.microsoft.com/office/drawing/2014/main" id="{36B49C71-A845-2C44-9184-51B1C7A4E7A8}"/>
              </a:ext>
            </a:extLst>
          </p:cNvPr>
          <p:cNvGrpSpPr/>
          <p:nvPr/>
        </p:nvGrpSpPr>
        <p:grpSpPr>
          <a:xfrm>
            <a:off x="220454" y="521022"/>
            <a:ext cx="8923546" cy="534422"/>
            <a:chOff x="220454" y="521022"/>
            <a:chExt cx="8923546" cy="534422"/>
          </a:xfrm>
        </p:grpSpPr>
        <p:pic>
          <p:nvPicPr>
            <p:cNvPr id="17" name="Picture 16">
              <a:extLst>
                <a:ext uri="{FF2B5EF4-FFF2-40B4-BE49-F238E27FC236}">
                  <a16:creationId xmlns:a16="http://schemas.microsoft.com/office/drawing/2014/main" id="{C3FA4E7E-CEDA-C946-8961-5E7003828B1D}"/>
                </a:ext>
              </a:extLst>
            </p:cNvPr>
            <p:cNvPicPr>
              <a:picLocks noChangeAspect="1"/>
            </p:cNvPicPr>
            <p:nvPr/>
          </p:nvPicPr>
          <p:blipFill>
            <a:blip r:embed="rId2">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8" name="Picture 17">
              <a:extLst>
                <a:ext uri="{FF2B5EF4-FFF2-40B4-BE49-F238E27FC236}">
                  <a16:creationId xmlns:a16="http://schemas.microsoft.com/office/drawing/2014/main" id="{FB332617-9A78-A84C-AC4C-E54DB3A15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9" name="Picture 18">
              <a:extLst>
                <a:ext uri="{FF2B5EF4-FFF2-40B4-BE49-F238E27FC236}">
                  <a16:creationId xmlns:a16="http://schemas.microsoft.com/office/drawing/2014/main" id="{55DD2C54-E124-D04E-983C-83195F967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sp>
        <p:nvSpPr>
          <p:cNvPr id="2" name="Slide Number Placeholder 1">
            <a:extLst>
              <a:ext uri="{FF2B5EF4-FFF2-40B4-BE49-F238E27FC236}">
                <a16:creationId xmlns:a16="http://schemas.microsoft.com/office/drawing/2014/main" id="{B5885990-4CC5-9D76-416A-DDBCD478E584}"/>
              </a:ext>
            </a:extLst>
          </p:cNvPr>
          <p:cNvSpPr>
            <a:spLocks noGrp="1"/>
          </p:cNvSpPr>
          <p:nvPr>
            <p:ph type="sldNum" sz="quarter" idx="12"/>
          </p:nvPr>
        </p:nvSpPr>
        <p:spPr/>
        <p:txBody>
          <a:bodyPr/>
          <a:lstStyle/>
          <a:p>
            <a:fld id="{E47413D1-F13F-154E-A832-DB035FA2D23E}" type="slidenum">
              <a:rPr lang="en-US" smtClean="0"/>
              <a:pPr/>
              <a:t>18</a:t>
            </a:fld>
            <a:endParaRPr lang="en-US" dirty="0"/>
          </a:p>
        </p:txBody>
      </p:sp>
    </p:spTree>
    <p:extLst>
      <p:ext uri="{BB962C8B-B14F-4D97-AF65-F5344CB8AC3E}">
        <p14:creationId xmlns:p14="http://schemas.microsoft.com/office/powerpoint/2010/main" val="1076708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7591508"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dirty="0">
                <a:solidFill>
                  <a:schemeClr val="accent1">
                    <a:lumMod val="75000"/>
                  </a:schemeClr>
                </a:solidFill>
                <a:latin typeface="+mj-lt"/>
                <a:ea typeface="+mj-ea"/>
                <a:cs typeface="+mj-cs"/>
              </a:rPr>
              <a:t>Required Redistricting Criteria</a:t>
            </a:r>
            <a:endPar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8" name="Rectangle 7"/>
          <p:cNvSpPr/>
          <p:nvPr/>
        </p:nvSpPr>
        <p:spPr>
          <a:xfrm>
            <a:off x="1308519" y="2588286"/>
            <a:ext cx="7415761" cy="3416320"/>
          </a:xfrm>
          <a:prstGeom prst="rect">
            <a:avLst/>
          </a:prstGeom>
        </p:spPr>
        <p:txBody>
          <a:bodyPr wrap="square">
            <a:spAutoFit/>
          </a:bodyPr>
          <a:lstStyle/>
          <a:p>
            <a:r>
              <a:rPr lang="en-US" sz="2400" dirty="0">
                <a:solidFill>
                  <a:schemeClr val="accent3">
                    <a:lumMod val="75000"/>
                  </a:schemeClr>
                </a:solidFill>
              </a:rPr>
              <a:t>There are a number of criteria that are required under the FAIR MAPS Act (ranked):</a:t>
            </a:r>
          </a:p>
          <a:p>
            <a:endParaRPr lang="en-US" sz="2400" dirty="0">
              <a:solidFill>
                <a:srgbClr val="77933C"/>
              </a:solidFill>
            </a:endParaRPr>
          </a:p>
          <a:p>
            <a:pPr lvl="1">
              <a:buFont typeface="Arial"/>
              <a:buChar char="•"/>
            </a:pPr>
            <a:r>
              <a:rPr lang="en-US" sz="2400" dirty="0">
                <a:solidFill>
                  <a:schemeClr val="accent3">
                    <a:lumMod val="75000"/>
                  </a:schemeClr>
                </a:solidFill>
              </a:rPr>
              <a:t> Relatively equal size - people, not citizens</a:t>
            </a:r>
          </a:p>
          <a:p>
            <a:pPr lvl="1">
              <a:buFont typeface="Arial"/>
              <a:buChar char="•"/>
            </a:pPr>
            <a:r>
              <a:rPr lang="en-US" sz="2400" i="1" dirty="0">
                <a:solidFill>
                  <a:srgbClr val="77933C"/>
                </a:solidFill>
              </a:rPr>
              <a:t> </a:t>
            </a:r>
            <a:r>
              <a:rPr lang="en-US" sz="2400" dirty="0">
                <a:solidFill>
                  <a:srgbClr val="77933C"/>
                </a:solidFill>
              </a:rPr>
              <a:t>Contiguous – districts should not hop/jump</a:t>
            </a:r>
          </a:p>
          <a:p>
            <a:pPr lvl="1">
              <a:buFont typeface="Arial"/>
              <a:buChar char="•"/>
            </a:pPr>
            <a:r>
              <a:rPr lang="en-US" sz="2400" dirty="0">
                <a:solidFill>
                  <a:srgbClr val="77933C"/>
                </a:solidFill>
              </a:rPr>
              <a:t> Maintain “</a:t>
            </a:r>
            <a:r>
              <a:rPr lang="en-US" sz="2400" i="1" dirty="0">
                <a:solidFill>
                  <a:srgbClr val="77933C"/>
                </a:solidFill>
              </a:rPr>
              <a:t>communities of interest”</a:t>
            </a:r>
            <a:endParaRPr lang="en-US" sz="2400" dirty="0">
              <a:solidFill>
                <a:srgbClr val="77933C"/>
              </a:solidFill>
            </a:endParaRPr>
          </a:p>
          <a:p>
            <a:pPr lvl="1">
              <a:buFont typeface="Arial"/>
              <a:buChar char="•"/>
            </a:pPr>
            <a:r>
              <a:rPr lang="en-US" sz="2400" dirty="0">
                <a:solidFill>
                  <a:srgbClr val="77933C"/>
                </a:solidFill>
              </a:rPr>
              <a:t> Easily identifiable and understandable lines, </a:t>
            </a:r>
          </a:p>
          <a:p>
            <a:pPr lvl="1"/>
            <a:r>
              <a:rPr lang="en-US" sz="2400" dirty="0">
                <a:solidFill>
                  <a:srgbClr val="77933C"/>
                </a:solidFill>
              </a:rPr>
              <a:t>      following natural and man-made boundaries</a:t>
            </a:r>
          </a:p>
          <a:p>
            <a:pPr lvl="1">
              <a:buFont typeface="Arial"/>
              <a:buChar char="•"/>
            </a:pPr>
            <a:r>
              <a:rPr lang="en-US" sz="2400" b="1" dirty="0">
                <a:solidFill>
                  <a:srgbClr val="77933C"/>
                </a:solidFill>
              </a:rPr>
              <a:t> Keep districts compact – appearance/function</a:t>
            </a:r>
          </a:p>
        </p:txBody>
      </p:sp>
      <p:sp>
        <p:nvSpPr>
          <p:cNvPr id="24" name="Subtitle 2"/>
          <p:cNvSpPr txBox="1">
            <a:spLocks/>
          </p:cNvSpPr>
          <p:nvPr/>
        </p:nvSpPr>
        <p:spPr>
          <a:xfrm>
            <a:off x="685800" y="1789671"/>
            <a:ext cx="6564576" cy="625423"/>
          </a:xfrm>
          <a:prstGeom prst="rect">
            <a:avLst/>
          </a:prstGeom>
        </p:spPr>
        <p:txBody>
          <a:bodyPr vert="horz" lIns="91440" tIns="45720" rIns="91440" bIns="45720" rtlCol="0">
            <a:normAutofit fontScale="85000" lnSpcReduction="2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noProof="0" dirty="0">
                <a:solidFill>
                  <a:schemeClr val="tx2">
                    <a:lumMod val="40000"/>
                    <a:lumOff val="60000"/>
                  </a:schemeClr>
                </a:solidFill>
              </a:rPr>
              <a:t>Traditional redistricting principles used throughout the country and written into state law</a:t>
            </a:r>
            <a:endParaRPr kumimoji="0" lang="en-US" sz="2400" b="0" i="0" u="none" strike="noStrike" kern="1200" cap="none" spc="0" normalizeH="0" baseline="0" noProof="0" dirty="0">
              <a:ln>
                <a:noFill/>
              </a:ln>
              <a:solidFill>
                <a:schemeClr val="tx2">
                  <a:lumMod val="40000"/>
                  <a:lumOff val="60000"/>
                </a:schemeClr>
              </a:solidFill>
              <a:effectLst/>
              <a:uLnTx/>
              <a:uFillTx/>
              <a:latin typeface="+mn-lt"/>
              <a:ea typeface="+mn-ea"/>
              <a:cs typeface="+mn-cs"/>
            </a:endParaRPr>
          </a:p>
        </p:txBody>
      </p:sp>
      <p:grpSp>
        <p:nvGrpSpPr>
          <p:cNvPr id="15" name="Group 14">
            <a:extLst>
              <a:ext uri="{FF2B5EF4-FFF2-40B4-BE49-F238E27FC236}">
                <a16:creationId xmlns:a16="http://schemas.microsoft.com/office/drawing/2014/main" id="{36B49C71-A845-2C44-9184-51B1C7A4E7A8}"/>
              </a:ext>
            </a:extLst>
          </p:cNvPr>
          <p:cNvGrpSpPr/>
          <p:nvPr/>
        </p:nvGrpSpPr>
        <p:grpSpPr>
          <a:xfrm>
            <a:off x="220454" y="521022"/>
            <a:ext cx="8923546" cy="534422"/>
            <a:chOff x="220454" y="521022"/>
            <a:chExt cx="8923546" cy="534422"/>
          </a:xfrm>
        </p:grpSpPr>
        <p:pic>
          <p:nvPicPr>
            <p:cNvPr id="17" name="Picture 16">
              <a:extLst>
                <a:ext uri="{FF2B5EF4-FFF2-40B4-BE49-F238E27FC236}">
                  <a16:creationId xmlns:a16="http://schemas.microsoft.com/office/drawing/2014/main" id="{C3FA4E7E-CEDA-C946-8961-5E7003828B1D}"/>
                </a:ext>
              </a:extLst>
            </p:cNvPr>
            <p:cNvPicPr>
              <a:picLocks noChangeAspect="1"/>
            </p:cNvPicPr>
            <p:nvPr/>
          </p:nvPicPr>
          <p:blipFill>
            <a:blip r:embed="rId2">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8" name="Picture 17">
              <a:extLst>
                <a:ext uri="{FF2B5EF4-FFF2-40B4-BE49-F238E27FC236}">
                  <a16:creationId xmlns:a16="http://schemas.microsoft.com/office/drawing/2014/main" id="{FB332617-9A78-A84C-AC4C-E54DB3A15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9" name="Picture 18">
              <a:extLst>
                <a:ext uri="{FF2B5EF4-FFF2-40B4-BE49-F238E27FC236}">
                  <a16:creationId xmlns:a16="http://schemas.microsoft.com/office/drawing/2014/main" id="{55DD2C54-E124-D04E-983C-83195F967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sp>
        <p:nvSpPr>
          <p:cNvPr id="2" name="Slide Number Placeholder 1">
            <a:extLst>
              <a:ext uri="{FF2B5EF4-FFF2-40B4-BE49-F238E27FC236}">
                <a16:creationId xmlns:a16="http://schemas.microsoft.com/office/drawing/2014/main" id="{D326E1E6-6FA4-EF67-F60D-9B161DCCBEFD}"/>
              </a:ext>
            </a:extLst>
          </p:cNvPr>
          <p:cNvSpPr>
            <a:spLocks noGrp="1"/>
          </p:cNvSpPr>
          <p:nvPr>
            <p:ph type="sldNum" sz="quarter" idx="12"/>
          </p:nvPr>
        </p:nvSpPr>
        <p:spPr/>
        <p:txBody>
          <a:bodyPr/>
          <a:lstStyle/>
          <a:p>
            <a:fld id="{E47413D1-F13F-154E-A832-DB035FA2D23E}" type="slidenum">
              <a:rPr lang="en-US" smtClean="0"/>
              <a:pPr/>
              <a:t>19</a:t>
            </a:fld>
            <a:endParaRPr lang="en-US" dirty="0"/>
          </a:p>
        </p:txBody>
      </p:sp>
    </p:spTree>
    <p:extLst>
      <p:ext uri="{BB962C8B-B14F-4D97-AF65-F5344CB8AC3E}">
        <p14:creationId xmlns:p14="http://schemas.microsoft.com/office/powerpoint/2010/main" val="99384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7591508"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dirty="0">
                <a:solidFill>
                  <a:schemeClr val="accent1">
                    <a:lumMod val="75000"/>
                  </a:schemeClr>
                </a:solidFill>
                <a:latin typeface="+mj-lt"/>
                <a:ea typeface="+mj-ea"/>
                <a:cs typeface="+mj-cs"/>
              </a:rPr>
              <a:t>Agenda</a:t>
            </a:r>
            <a:endPar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8" name="Rectangle 7"/>
          <p:cNvSpPr/>
          <p:nvPr/>
        </p:nvSpPr>
        <p:spPr>
          <a:xfrm>
            <a:off x="1199031" y="2501072"/>
            <a:ext cx="7807486" cy="3046988"/>
          </a:xfrm>
          <a:prstGeom prst="rect">
            <a:avLst/>
          </a:prstGeom>
        </p:spPr>
        <p:txBody>
          <a:bodyPr wrap="square">
            <a:spAutoFit/>
          </a:bodyPr>
          <a:lstStyle/>
          <a:p>
            <a:r>
              <a:rPr lang="en-US" sz="2400" dirty="0">
                <a:solidFill>
                  <a:srgbClr val="81A22E"/>
                </a:solidFill>
                <a:latin typeface="+mj-lt"/>
                <a:ea typeface="Times New Roman" panose="02020603050405020304" pitchFamily="18" charset="0"/>
                <a:cs typeface="Times New Roman" panose="02020603050405020304" pitchFamily="18" charset="0"/>
              </a:rPr>
              <a:t>Things we will cover:</a:t>
            </a:r>
          </a:p>
          <a:p>
            <a:pPr lvl="1"/>
            <a:endParaRPr lang="en-US" sz="2000" dirty="0">
              <a:solidFill>
                <a:srgbClr val="81A22E"/>
              </a:solidFill>
              <a:latin typeface="+mj-lt"/>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dirty="0">
                <a:solidFill>
                  <a:srgbClr val="81A22E"/>
                </a:solidFill>
                <a:latin typeface="+mj-lt"/>
                <a:ea typeface="Times New Roman" panose="02020603050405020304" pitchFamily="18" charset="0"/>
                <a:cs typeface="Times New Roman" panose="02020603050405020304" pitchFamily="18" charset="0"/>
              </a:rPr>
              <a:t>What is Districting/Redistricting</a:t>
            </a:r>
          </a:p>
          <a:p>
            <a:pPr marL="800100" lvl="1" indent="-342900">
              <a:buFont typeface="Arial" panose="020B0604020202020204" pitchFamily="34" charset="0"/>
              <a:buChar char="•"/>
            </a:pPr>
            <a:r>
              <a:rPr lang="en-US" sz="2000" dirty="0">
                <a:solidFill>
                  <a:srgbClr val="81A22E"/>
                </a:solidFill>
                <a:effectLst/>
                <a:latin typeface="+mj-lt"/>
                <a:ea typeface="Times New Roman" panose="02020603050405020304" pitchFamily="18" charset="0"/>
                <a:cs typeface="Times New Roman" panose="02020603050405020304" pitchFamily="18" charset="0"/>
              </a:rPr>
              <a:t>Required Districting/Redistricting Criteria </a:t>
            </a:r>
          </a:p>
          <a:p>
            <a:pPr marL="800100" lvl="1" indent="-342900">
              <a:buFont typeface="Arial" panose="020B0604020202020204" pitchFamily="34" charset="0"/>
              <a:buChar char="•"/>
            </a:pPr>
            <a:r>
              <a:rPr lang="en-US" sz="2000" dirty="0">
                <a:solidFill>
                  <a:srgbClr val="81A22E"/>
                </a:solidFill>
                <a:effectLst/>
                <a:latin typeface="+mj-lt"/>
                <a:ea typeface="Times New Roman" panose="02020603050405020304" pitchFamily="18" charset="0"/>
                <a:cs typeface="Times New Roman" panose="02020603050405020304" pitchFamily="18" charset="0"/>
              </a:rPr>
              <a:t>Laguna Niguel Census Data </a:t>
            </a:r>
          </a:p>
          <a:p>
            <a:pPr marL="800100" lvl="1" indent="-342900">
              <a:buFont typeface="Arial" panose="020B0604020202020204" pitchFamily="34" charset="0"/>
              <a:buChar char="•"/>
            </a:pPr>
            <a:r>
              <a:rPr lang="en-US" sz="2000" dirty="0">
                <a:solidFill>
                  <a:srgbClr val="81A22E"/>
                </a:solidFill>
                <a:latin typeface="+mj-lt"/>
                <a:ea typeface="Times New Roman" panose="02020603050405020304" pitchFamily="18" charset="0"/>
                <a:cs typeface="Times New Roman" panose="02020603050405020304" pitchFamily="18" charset="0"/>
              </a:rPr>
              <a:t>How you can give public testimony</a:t>
            </a:r>
            <a:endParaRPr lang="en-US" sz="2000" dirty="0">
              <a:solidFill>
                <a:srgbClr val="81A22E"/>
              </a:solidFill>
              <a:effectLst/>
              <a:latin typeface="+mj-lt"/>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dirty="0">
                <a:solidFill>
                  <a:srgbClr val="81A22E"/>
                </a:solidFill>
                <a:effectLst/>
                <a:latin typeface="+mj-lt"/>
                <a:ea typeface="Times New Roman" panose="02020603050405020304" pitchFamily="18" charset="0"/>
                <a:cs typeface="Times New Roman" panose="02020603050405020304" pitchFamily="18" charset="0"/>
              </a:rPr>
              <a:t>Public Hearing Schedule</a:t>
            </a:r>
          </a:p>
          <a:p>
            <a:pPr lvl="1"/>
            <a:br>
              <a:rPr lang="en-US" sz="2400" dirty="0">
                <a:solidFill>
                  <a:schemeClr val="accent3">
                    <a:lumMod val="75000"/>
                  </a:schemeClr>
                </a:solidFill>
              </a:rPr>
            </a:br>
            <a:endParaRPr lang="en-US" sz="2400" dirty="0">
              <a:solidFill>
                <a:schemeClr val="accent3">
                  <a:lumMod val="75000"/>
                </a:schemeClr>
              </a:solidFill>
            </a:endParaRPr>
          </a:p>
        </p:txBody>
      </p:sp>
      <p:grpSp>
        <p:nvGrpSpPr>
          <p:cNvPr id="9" name="Group 8"/>
          <p:cNvGrpSpPr/>
          <p:nvPr/>
        </p:nvGrpSpPr>
        <p:grpSpPr>
          <a:xfrm>
            <a:off x="220454" y="521022"/>
            <a:ext cx="8923546" cy="534422"/>
            <a:chOff x="220454" y="521022"/>
            <a:chExt cx="8923546" cy="534422"/>
          </a:xfrm>
        </p:grpSpPr>
        <p:pic>
          <p:nvPicPr>
            <p:cNvPr id="12" name="Picture 11"/>
            <p:cNvPicPr>
              <a:picLocks noChangeAspect="1"/>
            </p:cNvPicPr>
            <p:nvPr/>
          </p:nvPicPr>
          <p:blipFill>
            <a:blip r:embed="rId2">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sp>
        <p:nvSpPr>
          <p:cNvPr id="2" name="Slide Number Placeholder 1">
            <a:extLst>
              <a:ext uri="{FF2B5EF4-FFF2-40B4-BE49-F238E27FC236}">
                <a16:creationId xmlns:a16="http://schemas.microsoft.com/office/drawing/2014/main" id="{AA483F7E-6421-D5EA-5A6D-7872EDD5125D}"/>
              </a:ext>
            </a:extLst>
          </p:cNvPr>
          <p:cNvSpPr>
            <a:spLocks noGrp="1"/>
          </p:cNvSpPr>
          <p:nvPr>
            <p:ph type="sldNum" sz="quarter" idx="12"/>
          </p:nvPr>
        </p:nvSpPr>
        <p:spPr/>
        <p:txBody>
          <a:bodyPr/>
          <a:lstStyle/>
          <a:p>
            <a:fld id="{E47413D1-F13F-154E-A832-DB035FA2D23E}" type="slidenum">
              <a:rPr lang="en-US" smtClean="0"/>
              <a:pPr/>
              <a:t>2</a:t>
            </a:fld>
            <a:endParaRPr lang="en-US" dirty="0"/>
          </a:p>
        </p:txBody>
      </p:sp>
    </p:spTree>
    <p:extLst>
      <p:ext uri="{BB962C8B-B14F-4D97-AF65-F5344CB8AC3E}">
        <p14:creationId xmlns:p14="http://schemas.microsoft.com/office/powerpoint/2010/main" val="3732961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7591508"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dirty="0">
                <a:solidFill>
                  <a:schemeClr val="accent1">
                    <a:lumMod val="75000"/>
                  </a:schemeClr>
                </a:solidFill>
                <a:latin typeface="+mj-lt"/>
                <a:ea typeface="+mj-ea"/>
                <a:cs typeface="+mj-cs"/>
              </a:rPr>
              <a:t>Compactness</a:t>
            </a:r>
            <a:endPar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24" name="Subtitle 2"/>
          <p:cNvSpPr txBox="1">
            <a:spLocks/>
          </p:cNvSpPr>
          <p:nvPr/>
        </p:nvSpPr>
        <p:spPr>
          <a:xfrm>
            <a:off x="685800" y="1789671"/>
            <a:ext cx="6564576" cy="62542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noProof="0" dirty="0">
                <a:solidFill>
                  <a:schemeClr val="tx2">
                    <a:lumMod val="40000"/>
                    <a:lumOff val="60000"/>
                  </a:schemeClr>
                </a:solidFill>
              </a:rPr>
              <a:t>Determining what is “compact”</a:t>
            </a:r>
          </a:p>
        </p:txBody>
      </p:sp>
      <p:grpSp>
        <p:nvGrpSpPr>
          <p:cNvPr id="9" name="Group 8"/>
          <p:cNvGrpSpPr/>
          <p:nvPr/>
        </p:nvGrpSpPr>
        <p:grpSpPr>
          <a:xfrm>
            <a:off x="220454" y="521022"/>
            <a:ext cx="8923546" cy="534422"/>
            <a:chOff x="220454" y="521022"/>
            <a:chExt cx="8923546" cy="534422"/>
          </a:xfrm>
        </p:grpSpPr>
        <p:pic>
          <p:nvPicPr>
            <p:cNvPr id="11" name="Picture 10"/>
            <p:cNvPicPr>
              <a:picLocks noChangeAspect="1"/>
            </p:cNvPicPr>
            <p:nvPr/>
          </p:nvPicPr>
          <p:blipFill>
            <a:blip r:embed="rId2">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graphicFrame>
        <p:nvGraphicFramePr>
          <p:cNvPr id="14" name="Object 13">
            <a:extLst>
              <a:ext uri="{FF2B5EF4-FFF2-40B4-BE49-F238E27FC236}">
                <a16:creationId xmlns:a16="http://schemas.microsoft.com/office/drawing/2014/main" id="{03043CE9-6A78-4892-A1D9-9DD9EA81DAA1}"/>
              </a:ext>
            </a:extLst>
          </p:cNvPr>
          <p:cNvGraphicFramePr>
            <a:graphicFrameLocks noChangeAspect="1"/>
          </p:cNvGraphicFramePr>
          <p:nvPr/>
        </p:nvGraphicFramePr>
        <p:xfrm>
          <a:off x="6627518" y="2755032"/>
          <a:ext cx="2465362" cy="3004660"/>
        </p:xfrm>
        <a:graphic>
          <a:graphicData uri="http://schemas.openxmlformats.org/presentationml/2006/ole">
            <mc:AlternateContent xmlns:mc="http://schemas.openxmlformats.org/markup-compatibility/2006">
              <mc:Choice xmlns:v="urn:schemas-microsoft-com:vml" Requires="v">
                <p:oleObj r:id="rId5" imgW="4114080" imgH="5015520" progId="">
                  <p:embed/>
                </p:oleObj>
              </mc:Choice>
              <mc:Fallback>
                <p:oleObj r:id="rId5" imgW="4114080" imgH="5015520" progId="">
                  <p:embed/>
                  <p:pic>
                    <p:nvPicPr>
                      <p:cNvPr id="14" name="Object 13">
                        <a:extLst>
                          <a:ext uri="{FF2B5EF4-FFF2-40B4-BE49-F238E27FC236}">
                            <a16:creationId xmlns:a16="http://schemas.microsoft.com/office/drawing/2014/main" id="{03043CE9-6A78-4892-A1D9-9DD9EA81DAA1}"/>
                          </a:ext>
                        </a:extLst>
                      </p:cNvPr>
                      <p:cNvPicPr/>
                      <p:nvPr/>
                    </p:nvPicPr>
                    <p:blipFill>
                      <a:blip r:embed="rId6"/>
                      <a:stretch>
                        <a:fillRect/>
                      </a:stretch>
                    </p:blipFill>
                    <p:spPr>
                      <a:xfrm>
                        <a:off x="6627518" y="2755032"/>
                        <a:ext cx="2465362" cy="300466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47B13EF4-63DD-4DD2-B441-B405E266F4EF}"/>
              </a:ext>
            </a:extLst>
          </p:cNvPr>
          <p:cNvSpPr txBox="1"/>
          <p:nvPr/>
        </p:nvSpPr>
        <p:spPr>
          <a:xfrm>
            <a:off x="973618" y="2434337"/>
            <a:ext cx="5066502" cy="4493538"/>
          </a:xfrm>
          <a:prstGeom prst="rect">
            <a:avLst/>
          </a:prstGeom>
          <a:noFill/>
        </p:spPr>
        <p:txBody>
          <a:bodyPr wrap="square">
            <a:spAutoFit/>
          </a:bodyPr>
          <a:lstStyle/>
          <a:p>
            <a:r>
              <a:rPr lang="en-US" sz="2400" dirty="0">
                <a:solidFill>
                  <a:schemeClr val="accent3">
                    <a:lumMod val="75000"/>
                  </a:schemeClr>
                </a:solidFill>
              </a:rPr>
              <a:t>The measure of compactness can get complicated. </a:t>
            </a:r>
          </a:p>
          <a:p>
            <a:endParaRPr lang="en-US" sz="2400" dirty="0">
              <a:solidFill>
                <a:schemeClr val="accent3">
                  <a:lumMod val="75000"/>
                </a:schemeClr>
              </a:solidFill>
            </a:endParaRPr>
          </a:p>
          <a:p>
            <a:pPr marL="457200">
              <a:buFont typeface="Arial" panose="020B0604020202020204" pitchFamily="34" charset="0"/>
              <a:buChar char="•"/>
            </a:pPr>
            <a:r>
              <a:rPr lang="en-US" sz="2400" dirty="0">
                <a:solidFill>
                  <a:schemeClr val="accent3">
                    <a:lumMod val="75000"/>
                  </a:schemeClr>
                </a:solidFill>
              </a:rPr>
              <a:t> Ratio of the circumference of </a:t>
            </a:r>
            <a:br>
              <a:rPr lang="en-US" sz="2400" dirty="0">
                <a:solidFill>
                  <a:schemeClr val="accent3">
                    <a:lumMod val="75000"/>
                  </a:schemeClr>
                </a:solidFill>
              </a:rPr>
            </a:br>
            <a:r>
              <a:rPr lang="en-US" sz="2400" dirty="0">
                <a:solidFill>
                  <a:schemeClr val="accent3">
                    <a:lumMod val="75000"/>
                  </a:schemeClr>
                </a:solidFill>
              </a:rPr>
              <a:t>a district and the area of a district.</a:t>
            </a:r>
            <a:br>
              <a:rPr lang="en-US" sz="2400" dirty="0">
                <a:solidFill>
                  <a:schemeClr val="accent3">
                    <a:lumMod val="75000"/>
                  </a:schemeClr>
                </a:solidFill>
              </a:rPr>
            </a:br>
            <a:endParaRPr lang="en-US" sz="2400" dirty="0">
              <a:solidFill>
                <a:schemeClr val="accent3">
                  <a:lumMod val="75000"/>
                </a:schemeClr>
              </a:solidFill>
            </a:endParaRPr>
          </a:p>
          <a:p>
            <a:pPr marL="457200">
              <a:buFont typeface="Arial" panose="020B0604020202020204" pitchFamily="34" charset="0"/>
              <a:buChar char="•"/>
            </a:pPr>
            <a:r>
              <a:rPr lang="en-US" sz="2400" dirty="0">
                <a:solidFill>
                  <a:schemeClr val="accent3">
                    <a:lumMod val="75000"/>
                  </a:schemeClr>
                </a:solidFill>
              </a:rPr>
              <a:t> Measuring the number of distinct straight lines and the number of kinks and bends.</a:t>
            </a:r>
            <a:br>
              <a:rPr lang="en-US" sz="2400" dirty="0">
                <a:solidFill>
                  <a:schemeClr val="accent3">
                    <a:lumMod val="75000"/>
                  </a:schemeClr>
                </a:solidFill>
              </a:rPr>
            </a:br>
            <a:endParaRPr lang="en-US" sz="2400" dirty="0">
              <a:solidFill>
                <a:schemeClr val="accent3">
                  <a:lumMod val="75000"/>
                </a:schemeClr>
              </a:solidFill>
            </a:endParaRPr>
          </a:p>
          <a:p>
            <a:pPr marL="457200">
              <a:buFont typeface="Arial" panose="020B0604020202020204" pitchFamily="34" charset="0"/>
              <a:buChar char="•"/>
            </a:pPr>
            <a:r>
              <a:rPr lang="en-US" sz="2400" dirty="0">
                <a:solidFill>
                  <a:schemeClr val="accent3">
                    <a:lumMod val="75000"/>
                  </a:schemeClr>
                </a:solidFill>
              </a:rPr>
              <a:t> Simply outlawing funny shapes.</a:t>
            </a:r>
          </a:p>
          <a:p>
            <a:endParaRPr lang="en-US" sz="2200" dirty="0">
              <a:ea typeface="Palatino" pitchFamily="2" charset="77"/>
            </a:endParaRPr>
          </a:p>
        </p:txBody>
      </p:sp>
      <p:sp>
        <p:nvSpPr>
          <p:cNvPr id="2" name="Slide Number Placeholder 1">
            <a:extLst>
              <a:ext uri="{FF2B5EF4-FFF2-40B4-BE49-F238E27FC236}">
                <a16:creationId xmlns:a16="http://schemas.microsoft.com/office/drawing/2014/main" id="{7D54ED5A-6E29-A47E-4574-71772AA7879C}"/>
              </a:ext>
            </a:extLst>
          </p:cNvPr>
          <p:cNvSpPr>
            <a:spLocks noGrp="1"/>
          </p:cNvSpPr>
          <p:nvPr>
            <p:ph type="sldNum" sz="quarter" idx="12"/>
          </p:nvPr>
        </p:nvSpPr>
        <p:spPr/>
        <p:txBody>
          <a:bodyPr/>
          <a:lstStyle/>
          <a:p>
            <a:fld id="{E47413D1-F13F-154E-A832-DB035FA2D23E}" type="slidenum">
              <a:rPr lang="en-US" smtClean="0"/>
              <a:pPr/>
              <a:t>20</a:t>
            </a:fld>
            <a:endParaRPr lang="en-US" dirty="0"/>
          </a:p>
        </p:txBody>
      </p:sp>
    </p:spTree>
    <p:extLst>
      <p:ext uri="{BB962C8B-B14F-4D97-AF65-F5344CB8AC3E}">
        <p14:creationId xmlns:p14="http://schemas.microsoft.com/office/powerpoint/2010/main" val="1683422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C228DA-3592-006D-A907-F969CB3455B0}"/>
              </a:ext>
            </a:extLst>
          </p:cNvPr>
          <p:cNvPicPr>
            <a:picLocks noChangeAspect="1"/>
          </p:cNvPicPr>
          <p:nvPr/>
        </p:nvPicPr>
        <p:blipFill>
          <a:blip r:embed="rId2"/>
          <a:srcRect/>
          <a:stretch/>
        </p:blipFill>
        <p:spPr>
          <a:xfrm>
            <a:off x="518160" y="2461609"/>
            <a:ext cx="3337425" cy="4056698"/>
          </a:xfrm>
          <a:prstGeom prst="rect">
            <a:avLst/>
          </a:prstGeom>
        </p:spPr>
      </p:pic>
      <p:sp>
        <p:nvSpPr>
          <p:cNvPr id="10" name="Title 1"/>
          <p:cNvSpPr txBox="1">
            <a:spLocks/>
          </p:cNvSpPr>
          <p:nvPr/>
        </p:nvSpPr>
        <p:spPr>
          <a:xfrm>
            <a:off x="685800" y="1145005"/>
            <a:ext cx="6920570"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rPr>
              <a:t>Compactness</a:t>
            </a:r>
          </a:p>
        </p:txBody>
      </p:sp>
      <p:grpSp>
        <p:nvGrpSpPr>
          <p:cNvPr id="9" name="Group 8"/>
          <p:cNvGrpSpPr/>
          <p:nvPr/>
        </p:nvGrpSpPr>
        <p:grpSpPr>
          <a:xfrm>
            <a:off x="220454" y="521022"/>
            <a:ext cx="8923546" cy="534422"/>
            <a:chOff x="220454" y="521022"/>
            <a:chExt cx="8923546" cy="534422"/>
          </a:xfrm>
        </p:grpSpPr>
        <p:pic>
          <p:nvPicPr>
            <p:cNvPr id="12" name="Picture 11"/>
            <p:cNvPicPr>
              <a:picLocks noChangeAspect="1"/>
            </p:cNvPicPr>
            <p:nvPr/>
          </p:nvPicPr>
          <p:blipFill>
            <a:blip r:embed="rId3">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sp>
        <p:nvSpPr>
          <p:cNvPr id="11" name="Subtitle 2"/>
          <p:cNvSpPr txBox="1">
            <a:spLocks/>
          </p:cNvSpPr>
          <p:nvPr/>
        </p:nvSpPr>
        <p:spPr>
          <a:xfrm>
            <a:off x="433820" y="1869025"/>
            <a:ext cx="6920570" cy="62542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dirty="0">
                <a:ln>
                  <a:noFill/>
                </a:ln>
                <a:solidFill>
                  <a:schemeClr val="tx2">
                    <a:lumMod val="40000"/>
                    <a:lumOff val="60000"/>
                  </a:schemeClr>
                </a:solidFill>
                <a:effectLst/>
                <a:uLnTx/>
                <a:uFillTx/>
                <a:latin typeface="+mn-lt"/>
                <a:ea typeface="+mn-ea"/>
                <a:cs typeface="+mn-cs"/>
              </a:rPr>
              <a:t>Determining what is “compact”</a:t>
            </a:r>
            <a:endParaRPr kumimoji="0" lang="en-US" sz="2400" b="0" i="0" u="none" strike="noStrike" kern="1200" cap="none" spc="0" normalizeH="0" baseline="0" noProof="0" dirty="0">
              <a:ln>
                <a:noFill/>
              </a:ln>
              <a:solidFill>
                <a:schemeClr val="tx2">
                  <a:lumMod val="40000"/>
                  <a:lumOff val="60000"/>
                </a:schemeClr>
              </a:solidFill>
              <a:effectLst/>
              <a:uLnTx/>
              <a:uFillTx/>
              <a:latin typeface="+mn-lt"/>
              <a:ea typeface="+mn-ea"/>
              <a:cs typeface="+mn-cs"/>
            </a:endParaRPr>
          </a:p>
        </p:txBody>
      </p:sp>
      <p:pic>
        <p:nvPicPr>
          <p:cNvPr id="3" name="Picture 2">
            <a:extLst>
              <a:ext uri="{FF2B5EF4-FFF2-40B4-BE49-F238E27FC236}">
                <a16:creationId xmlns:a16="http://schemas.microsoft.com/office/drawing/2014/main" id="{776C9E87-6E90-B895-8D5F-7A196A247AE1}"/>
              </a:ext>
            </a:extLst>
          </p:cNvPr>
          <p:cNvPicPr>
            <a:picLocks noChangeAspect="1"/>
          </p:cNvPicPr>
          <p:nvPr/>
        </p:nvPicPr>
        <p:blipFill>
          <a:blip r:embed="rId6"/>
          <a:stretch>
            <a:fillRect/>
          </a:stretch>
        </p:blipFill>
        <p:spPr>
          <a:xfrm>
            <a:off x="4903336" y="2419349"/>
            <a:ext cx="3086367" cy="4103726"/>
          </a:xfrm>
          <a:prstGeom prst="rect">
            <a:avLst/>
          </a:prstGeom>
        </p:spPr>
      </p:pic>
      <p:sp>
        <p:nvSpPr>
          <p:cNvPr id="2" name="Slide Number Placeholder 1">
            <a:extLst>
              <a:ext uri="{FF2B5EF4-FFF2-40B4-BE49-F238E27FC236}">
                <a16:creationId xmlns:a16="http://schemas.microsoft.com/office/drawing/2014/main" id="{CAE79382-E326-015B-8FE3-6ABA54C3CE55}"/>
              </a:ext>
            </a:extLst>
          </p:cNvPr>
          <p:cNvSpPr>
            <a:spLocks noGrp="1"/>
          </p:cNvSpPr>
          <p:nvPr>
            <p:ph type="sldNum" sz="quarter" idx="12"/>
          </p:nvPr>
        </p:nvSpPr>
        <p:spPr/>
        <p:txBody>
          <a:bodyPr/>
          <a:lstStyle/>
          <a:p>
            <a:fld id="{E47413D1-F13F-154E-A832-DB035FA2D23E}" type="slidenum">
              <a:rPr lang="en-US" smtClean="0"/>
              <a:pPr/>
              <a:t>21</a:t>
            </a:fld>
            <a:endParaRPr lang="en-US" dirty="0"/>
          </a:p>
        </p:txBody>
      </p:sp>
    </p:spTree>
    <p:extLst>
      <p:ext uri="{BB962C8B-B14F-4D97-AF65-F5344CB8AC3E}">
        <p14:creationId xmlns:p14="http://schemas.microsoft.com/office/powerpoint/2010/main" val="3781233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0454" y="521022"/>
            <a:ext cx="8923546" cy="534422"/>
            <a:chOff x="220454" y="521022"/>
            <a:chExt cx="8923546" cy="534422"/>
          </a:xfrm>
        </p:grpSpPr>
        <p:pic>
          <p:nvPicPr>
            <p:cNvPr id="12" name="Picture 11"/>
            <p:cNvPicPr>
              <a:picLocks noChangeAspect="1"/>
            </p:cNvPicPr>
            <p:nvPr/>
          </p:nvPicPr>
          <p:blipFill>
            <a:blip r:embed="rId2">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sp>
        <p:nvSpPr>
          <p:cNvPr id="16" name="Title 1">
            <a:extLst>
              <a:ext uri="{FF2B5EF4-FFF2-40B4-BE49-F238E27FC236}">
                <a16:creationId xmlns:a16="http://schemas.microsoft.com/office/drawing/2014/main" id="{16B783D3-E240-4F12-8D5B-E624E74F6A4E}"/>
              </a:ext>
            </a:extLst>
          </p:cNvPr>
          <p:cNvSpPr txBox="1">
            <a:spLocks/>
          </p:cNvSpPr>
          <p:nvPr/>
        </p:nvSpPr>
        <p:spPr>
          <a:xfrm>
            <a:off x="685800" y="1145005"/>
            <a:ext cx="6920570"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dirty="0">
                <a:solidFill>
                  <a:schemeClr val="accent1">
                    <a:lumMod val="75000"/>
                  </a:schemeClr>
                </a:solidFill>
                <a:latin typeface="+mj-lt"/>
                <a:ea typeface="+mj-ea"/>
                <a:cs typeface="+mj-cs"/>
              </a:rPr>
              <a:t>Map Submissions</a:t>
            </a:r>
            <a:endPar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17" name="Rectangle 16">
            <a:extLst>
              <a:ext uri="{FF2B5EF4-FFF2-40B4-BE49-F238E27FC236}">
                <a16:creationId xmlns:a16="http://schemas.microsoft.com/office/drawing/2014/main" id="{4130ED7B-80D1-4761-808E-1EAA7642BE5D}"/>
              </a:ext>
            </a:extLst>
          </p:cNvPr>
          <p:cNvSpPr/>
          <p:nvPr/>
        </p:nvSpPr>
        <p:spPr>
          <a:xfrm>
            <a:off x="1308519" y="1964399"/>
            <a:ext cx="7415761" cy="4154984"/>
          </a:xfrm>
          <a:prstGeom prst="rect">
            <a:avLst/>
          </a:prstGeom>
        </p:spPr>
        <p:txBody>
          <a:bodyPr wrap="square">
            <a:spAutoFit/>
          </a:bodyPr>
          <a:lstStyle/>
          <a:p>
            <a:r>
              <a:rPr lang="en-US" sz="2400" dirty="0">
                <a:solidFill>
                  <a:srgbClr val="77933C"/>
                </a:solidFill>
              </a:rPr>
              <a:t>The public plays a critical role in districting through map submissions:</a:t>
            </a:r>
          </a:p>
          <a:p>
            <a:endParaRPr lang="en-US" sz="2400" dirty="0">
              <a:solidFill>
                <a:srgbClr val="77933C"/>
              </a:solidFill>
            </a:endParaRPr>
          </a:p>
          <a:p>
            <a:r>
              <a:rPr lang="en-US" sz="2400" dirty="0">
                <a:solidFill>
                  <a:srgbClr val="77933C"/>
                </a:solidFill>
              </a:rPr>
              <a:t>Two types of public map input:</a:t>
            </a:r>
          </a:p>
          <a:p>
            <a:endParaRPr lang="en-US" sz="1000" dirty="0">
              <a:solidFill>
                <a:srgbClr val="77933C"/>
              </a:solidFill>
            </a:endParaRPr>
          </a:p>
          <a:p>
            <a:pPr marL="342900" indent="-342900">
              <a:buFont typeface="Arial" panose="020B0604020202020204" pitchFamily="34" charset="0"/>
              <a:buChar char="•"/>
            </a:pPr>
            <a:r>
              <a:rPr lang="en-US" sz="2000" dirty="0">
                <a:solidFill>
                  <a:srgbClr val="77933C"/>
                </a:solidFill>
              </a:rPr>
              <a:t>Community of Interest Maps </a:t>
            </a:r>
            <a:br>
              <a:rPr lang="en-US" sz="2000" dirty="0">
                <a:solidFill>
                  <a:srgbClr val="77933C"/>
                </a:solidFill>
              </a:rPr>
            </a:br>
            <a:endParaRPr lang="en-US" sz="1000" dirty="0">
              <a:solidFill>
                <a:srgbClr val="77933C"/>
              </a:solidFill>
            </a:endParaRPr>
          </a:p>
          <a:p>
            <a:pPr marL="342900" indent="-342900">
              <a:buFont typeface="Arial" panose="020B0604020202020204" pitchFamily="34" charset="0"/>
              <a:buChar char="•"/>
            </a:pPr>
            <a:r>
              <a:rPr lang="en-US" sz="2000" dirty="0">
                <a:solidFill>
                  <a:srgbClr val="77933C"/>
                </a:solidFill>
              </a:rPr>
              <a:t>District Plans Based on 2020 Census Data</a:t>
            </a:r>
            <a:br>
              <a:rPr lang="en-US" sz="2000" dirty="0">
                <a:solidFill>
                  <a:srgbClr val="FF0000"/>
                </a:solidFill>
              </a:rPr>
            </a:br>
            <a:endParaRPr lang="en-US" sz="2000" dirty="0">
              <a:solidFill>
                <a:srgbClr val="FF0000"/>
              </a:solidFill>
            </a:endParaRPr>
          </a:p>
          <a:p>
            <a:r>
              <a:rPr lang="en-US" sz="2000" b="1" dirty="0">
                <a:solidFill>
                  <a:schemeClr val="accent3">
                    <a:lumMod val="75000"/>
                  </a:schemeClr>
                </a:solidFill>
              </a:rPr>
              <a:t>All maps will be reviewed by the City Councilmembers for consideration and documented as public testimony.</a:t>
            </a:r>
          </a:p>
          <a:p>
            <a:pPr marL="342900" indent="-342900">
              <a:buFontTx/>
              <a:buChar char="-"/>
            </a:pPr>
            <a:endParaRPr lang="en-US" sz="2400" dirty="0">
              <a:solidFill>
                <a:srgbClr val="77933C"/>
              </a:solidFill>
            </a:endParaRPr>
          </a:p>
          <a:p>
            <a:pPr lvl="1">
              <a:buFont typeface="Arial"/>
              <a:buChar char="•"/>
            </a:pPr>
            <a:endParaRPr lang="en-US" sz="2400" dirty="0">
              <a:solidFill>
                <a:srgbClr val="77933C"/>
              </a:solidFill>
            </a:endParaRPr>
          </a:p>
        </p:txBody>
      </p:sp>
      <p:sp>
        <p:nvSpPr>
          <p:cNvPr id="2" name="Slide Number Placeholder 1">
            <a:extLst>
              <a:ext uri="{FF2B5EF4-FFF2-40B4-BE49-F238E27FC236}">
                <a16:creationId xmlns:a16="http://schemas.microsoft.com/office/drawing/2014/main" id="{FCA7D3E2-C021-5B3E-5B50-795166700243}"/>
              </a:ext>
            </a:extLst>
          </p:cNvPr>
          <p:cNvSpPr>
            <a:spLocks noGrp="1"/>
          </p:cNvSpPr>
          <p:nvPr>
            <p:ph type="sldNum" sz="quarter" idx="12"/>
          </p:nvPr>
        </p:nvSpPr>
        <p:spPr/>
        <p:txBody>
          <a:bodyPr/>
          <a:lstStyle/>
          <a:p>
            <a:fld id="{E47413D1-F13F-154E-A832-DB035FA2D23E}" type="slidenum">
              <a:rPr lang="en-US" smtClean="0"/>
              <a:pPr/>
              <a:t>22</a:t>
            </a:fld>
            <a:endParaRPr lang="en-US" dirty="0"/>
          </a:p>
        </p:txBody>
      </p:sp>
    </p:spTree>
    <p:extLst>
      <p:ext uri="{BB962C8B-B14F-4D97-AF65-F5344CB8AC3E}">
        <p14:creationId xmlns:p14="http://schemas.microsoft.com/office/powerpoint/2010/main" val="2138866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7591508"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rPr>
              <a:t>Map Submissions</a:t>
            </a:r>
          </a:p>
        </p:txBody>
      </p:sp>
      <p:sp>
        <p:nvSpPr>
          <p:cNvPr id="8" name="Rectangle 7"/>
          <p:cNvSpPr/>
          <p:nvPr/>
        </p:nvSpPr>
        <p:spPr>
          <a:xfrm>
            <a:off x="1119518" y="2415094"/>
            <a:ext cx="7807486" cy="1200329"/>
          </a:xfrm>
          <a:prstGeom prst="rect">
            <a:avLst/>
          </a:prstGeom>
        </p:spPr>
        <p:txBody>
          <a:bodyPr wrap="square">
            <a:spAutoFit/>
          </a:bodyPr>
          <a:lstStyle/>
          <a:p>
            <a:r>
              <a:rPr lang="en-US" sz="2400" dirty="0">
                <a:solidFill>
                  <a:srgbClr val="77933C"/>
                </a:solidFill>
              </a:rPr>
              <a:t>The City of Laguna Niguel is using ‘Districtr’ as a public mapping tool to allow residents to draw their own Communities of Interest. </a:t>
            </a:r>
          </a:p>
        </p:txBody>
      </p:sp>
      <p:grpSp>
        <p:nvGrpSpPr>
          <p:cNvPr id="9" name="Group 8"/>
          <p:cNvGrpSpPr/>
          <p:nvPr/>
        </p:nvGrpSpPr>
        <p:grpSpPr>
          <a:xfrm>
            <a:off x="220454" y="521022"/>
            <a:ext cx="8923546" cy="534422"/>
            <a:chOff x="220454" y="521022"/>
            <a:chExt cx="8923546" cy="534422"/>
          </a:xfrm>
        </p:grpSpPr>
        <p:pic>
          <p:nvPicPr>
            <p:cNvPr id="12" name="Picture 11"/>
            <p:cNvPicPr>
              <a:picLocks noChangeAspect="1"/>
            </p:cNvPicPr>
            <p:nvPr/>
          </p:nvPicPr>
          <p:blipFill>
            <a:blip r:embed="rId3">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sp>
        <p:nvSpPr>
          <p:cNvPr id="15" name="Subtitle 2">
            <a:extLst>
              <a:ext uri="{FF2B5EF4-FFF2-40B4-BE49-F238E27FC236}">
                <a16:creationId xmlns:a16="http://schemas.microsoft.com/office/drawing/2014/main" id="{D752E99D-E075-4F6B-80EB-9035DAEEB451}"/>
              </a:ext>
            </a:extLst>
          </p:cNvPr>
          <p:cNvSpPr txBox="1">
            <a:spLocks/>
          </p:cNvSpPr>
          <p:nvPr/>
        </p:nvSpPr>
        <p:spPr>
          <a:xfrm>
            <a:off x="685800" y="1789671"/>
            <a:ext cx="7086600" cy="62542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dirty="0">
                <a:ln>
                  <a:noFill/>
                </a:ln>
                <a:solidFill>
                  <a:schemeClr val="tx2">
                    <a:lumMod val="40000"/>
                    <a:lumOff val="60000"/>
                  </a:schemeClr>
                </a:solidFill>
                <a:effectLst/>
                <a:uLnTx/>
                <a:uFillTx/>
                <a:latin typeface="+mn-lt"/>
                <a:ea typeface="+mn-ea"/>
                <a:cs typeface="+mn-cs"/>
              </a:rPr>
              <a:t>Drawing YOUR Communities of Interest</a:t>
            </a:r>
            <a:endParaRPr kumimoji="0" lang="en-US" sz="2400" b="0" i="0" u="none" strike="noStrike" kern="1200" cap="none" spc="0" normalizeH="0" baseline="0" noProof="0" dirty="0">
              <a:ln>
                <a:noFill/>
              </a:ln>
              <a:solidFill>
                <a:schemeClr val="tx2">
                  <a:lumMod val="40000"/>
                  <a:lumOff val="60000"/>
                </a:schemeClr>
              </a:solidFill>
              <a:effectLst/>
              <a:uLnTx/>
              <a:uFillTx/>
              <a:latin typeface="+mn-lt"/>
              <a:ea typeface="+mn-ea"/>
              <a:cs typeface="+mn-cs"/>
            </a:endParaRPr>
          </a:p>
        </p:txBody>
      </p:sp>
      <p:pic>
        <p:nvPicPr>
          <p:cNvPr id="3" name="Picture 2">
            <a:extLst>
              <a:ext uri="{FF2B5EF4-FFF2-40B4-BE49-F238E27FC236}">
                <a16:creationId xmlns:a16="http://schemas.microsoft.com/office/drawing/2014/main" id="{40690F6B-918D-4332-99C5-C02E4A2F2DB0}"/>
              </a:ext>
            </a:extLst>
          </p:cNvPr>
          <p:cNvPicPr>
            <a:picLocks noChangeAspect="1"/>
          </p:cNvPicPr>
          <p:nvPr/>
        </p:nvPicPr>
        <p:blipFill>
          <a:blip r:embed="rId6"/>
          <a:stretch>
            <a:fillRect/>
          </a:stretch>
        </p:blipFill>
        <p:spPr>
          <a:xfrm>
            <a:off x="2119924" y="3615423"/>
            <a:ext cx="4904151" cy="2083872"/>
          </a:xfrm>
          <a:prstGeom prst="rect">
            <a:avLst/>
          </a:prstGeom>
        </p:spPr>
      </p:pic>
      <p:sp>
        <p:nvSpPr>
          <p:cNvPr id="11" name="Subtitle 2">
            <a:extLst>
              <a:ext uri="{FF2B5EF4-FFF2-40B4-BE49-F238E27FC236}">
                <a16:creationId xmlns:a16="http://schemas.microsoft.com/office/drawing/2014/main" id="{018D29CA-4BF5-4018-9094-6E0E7E755E88}"/>
              </a:ext>
            </a:extLst>
          </p:cNvPr>
          <p:cNvSpPr txBox="1">
            <a:spLocks/>
          </p:cNvSpPr>
          <p:nvPr/>
        </p:nvSpPr>
        <p:spPr>
          <a:xfrm>
            <a:off x="1902754" y="5699295"/>
            <a:ext cx="4904151" cy="625423"/>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2000" u="sng" dirty="0">
                <a:solidFill>
                  <a:srgbClr val="0070C0"/>
                </a:solidFill>
              </a:rPr>
              <a:t>https://districtr.org/tag/laguna_niguel</a:t>
            </a:r>
            <a:endParaRPr kumimoji="0" lang="en-US" sz="2000" b="0" i="0" u="sng" strike="noStrike" kern="1200" cap="none" spc="0" normalizeH="0" baseline="0" noProof="0" dirty="0">
              <a:ln>
                <a:noFill/>
              </a:ln>
              <a:solidFill>
                <a:srgbClr val="0070C0"/>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4495F71F-0155-464E-4417-1611D7A145C1}"/>
              </a:ext>
            </a:extLst>
          </p:cNvPr>
          <p:cNvSpPr>
            <a:spLocks noGrp="1"/>
          </p:cNvSpPr>
          <p:nvPr>
            <p:ph type="sldNum" sz="quarter" idx="12"/>
          </p:nvPr>
        </p:nvSpPr>
        <p:spPr/>
        <p:txBody>
          <a:bodyPr/>
          <a:lstStyle/>
          <a:p>
            <a:fld id="{E47413D1-F13F-154E-A832-DB035FA2D23E}" type="slidenum">
              <a:rPr lang="en-US" smtClean="0"/>
              <a:pPr/>
              <a:t>23</a:t>
            </a:fld>
            <a:endParaRPr lang="en-US" dirty="0"/>
          </a:p>
        </p:txBody>
      </p:sp>
    </p:spTree>
    <p:extLst>
      <p:ext uri="{BB962C8B-B14F-4D97-AF65-F5344CB8AC3E}">
        <p14:creationId xmlns:p14="http://schemas.microsoft.com/office/powerpoint/2010/main" val="52301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A07A85-2B3E-489C-B243-242ECF7DA39D}"/>
              </a:ext>
            </a:extLst>
          </p:cNvPr>
          <p:cNvPicPr>
            <a:picLocks noChangeAspect="1"/>
          </p:cNvPicPr>
          <p:nvPr/>
        </p:nvPicPr>
        <p:blipFill>
          <a:blip r:embed="rId3"/>
          <a:srcRect/>
          <a:stretch/>
        </p:blipFill>
        <p:spPr>
          <a:xfrm>
            <a:off x="144445" y="0"/>
            <a:ext cx="8855109" cy="6858000"/>
          </a:xfrm>
          <a:prstGeom prst="rect">
            <a:avLst/>
          </a:prstGeom>
        </p:spPr>
      </p:pic>
      <p:sp>
        <p:nvSpPr>
          <p:cNvPr id="2" name="Slide Number Placeholder 1">
            <a:extLst>
              <a:ext uri="{FF2B5EF4-FFF2-40B4-BE49-F238E27FC236}">
                <a16:creationId xmlns:a16="http://schemas.microsoft.com/office/drawing/2014/main" id="{756EEB85-8B6E-91BC-9D7E-65AF890F8E99}"/>
              </a:ext>
            </a:extLst>
          </p:cNvPr>
          <p:cNvSpPr>
            <a:spLocks noGrp="1"/>
          </p:cNvSpPr>
          <p:nvPr>
            <p:ph type="sldNum" sz="quarter" idx="12"/>
          </p:nvPr>
        </p:nvSpPr>
        <p:spPr/>
        <p:txBody>
          <a:bodyPr/>
          <a:lstStyle/>
          <a:p>
            <a:fld id="{E47413D1-F13F-154E-A832-DB035FA2D23E}" type="slidenum">
              <a:rPr lang="en-US" smtClean="0"/>
              <a:pPr/>
              <a:t>24</a:t>
            </a:fld>
            <a:endParaRPr lang="en-US" dirty="0"/>
          </a:p>
        </p:txBody>
      </p:sp>
    </p:spTree>
    <p:extLst>
      <p:ext uri="{BB962C8B-B14F-4D97-AF65-F5344CB8AC3E}">
        <p14:creationId xmlns:p14="http://schemas.microsoft.com/office/powerpoint/2010/main" val="1739157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3DA165-A9C4-41F3-8D32-5DA6A66A17F6}"/>
              </a:ext>
            </a:extLst>
          </p:cNvPr>
          <p:cNvPicPr>
            <a:picLocks noChangeAspect="1"/>
          </p:cNvPicPr>
          <p:nvPr/>
        </p:nvPicPr>
        <p:blipFill>
          <a:blip r:embed="rId3"/>
          <a:srcRect/>
          <a:stretch/>
        </p:blipFill>
        <p:spPr>
          <a:xfrm>
            <a:off x="148271" y="0"/>
            <a:ext cx="8847458" cy="6858000"/>
          </a:xfrm>
          <a:prstGeom prst="rect">
            <a:avLst/>
          </a:prstGeom>
        </p:spPr>
      </p:pic>
      <p:sp>
        <p:nvSpPr>
          <p:cNvPr id="2" name="Slide Number Placeholder 1">
            <a:extLst>
              <a:ext uri="{FF2B5EF4-FFF2-40B4-BE49-F238E27FC236}">
                <a16:creationId xmlns:a16="http://schemas.microsoft.com/office/drawing/2014/main" id="{7345955D-6668-A2A4-8A38-2594F452C8C5}"/>
              </a:ext>
            </a:extLst>
          </p:cNvPr>
          <p:cNvSpPr>
            <a:spLocks noGrp="1"/>
          </p:cNvSpPr>
          <p:nvPr>
            <p:ph type="sldNum" sz="quarter" idx="12"/>
          </p:nvPr>
        </p:nvSpPr>
        <p:spPr/>
        <p:txBody>
          <a:bodyPr/>
          <a:lstStyle/>
          <a:p>
            <a:fld id="{E47413D1-F13F-154E-A832-DB035FA2D23E}" type="slidenum">
              <a:rPr lang="en-US" smtClean="0"/>
              <a:pPr/>
              <a:t>25</a:t>
            </a:fld>
            <a:endParaRPr lang="en-US" dirty="0"/>
          </a:p>
        </p:txBody>
      </p:sp>
    </p:spTree>
    <p:extLst>
      <p:ext uri="{BB962C8B-B14F-4D97-AF65-F5344CB8AC3E}">
        <p14:creationId xmlns:p14="http://schemas.microsoft.com/office/powerpoint/2010/main" val="4149073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6920570"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dirty="0">
                <a:solidFill>
                  <a:schemeClr val="accent1">
                    <a:lumMod val="75000"/>
                  </a:schemeClr>
                </a:solidFill>
                <a:latin typeface="+mj-lt"/>
                <a:ea typeface="+mj-ea"/>
                <a:cs typeface="+mj-cs"/>
              </a:rPr>
              <a:t>City of Laguna Niguel </a:t>
            </a:r>
            <a:endPar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11" name="Subtitle 2"/>
          <p:cNvSpPr txBox="1">
            <a:spLocks/>
          </p:cNvSpPr>
          <p:nvPr/>
        </p:nvSpPr>
        <p:spPr>
          <a:xfrm>
            <a:off x="685800" y="1789671"/>
            <a:ext cx="6564576" cy="62542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noProof="0" dirty="0">
                <a:solidFill>
                  <a:schemeClr val="tx2">
                    <a:lumMod val="40000"/>
                    <a:lumOff val="60000"/>
                  </a:schemeClr>
                </a:solidFill>
              </a:rPr>
              <a:t>Districting Timeline</a:t>
            </a:r>
            <a:endParaRPr kumimoji="0" lang="en-US" sz="2400" b="0" i="0" u="none" strike="noStrike" kern="1200" cap="none" spc="0" normalizeH="0" baseline="0" noProof="0" dirty="0">
              <a:ln>
                <a:noFill/>
              </a:ln>
              <a:solidFill>
                <a:schemeClr val="tx2">
                  <a:lumMod val="40000"/>
                  <a:lumOff val="60000"/>
                </a:schemeClr>
              </a:solidFill>
              <a:effectLst/>
              <a:uLnTx/>
              <a:uFillTx/>
              <a:latin typeface="+mn-lt"/>
              <a:ea typeface="+mn-ea"/>
              <a:cs typeface="+mn-cs"/>
            </a:endParaRPr>
          </a:p>
        </p:txBody>
      </p:sp>
      <p:sp>
        <p:nvSpPr>
          <p:cNvPr id="8" name="Rectangle 7"/>
          <p:cNvSpPr/>
          <p:nvPr/>
        </p:nvSpPr>
        <p:spPr>
          <a:xfrm>
            <a:off x="530011" y="2313208"/>
            <a:ext cx="7928189" cy="4093428"/>
          </a:xfrm>
          <a:prstGeom prst="rect">
            <a:avLst/>
          </a:prstGeom>
        </p:spPr>
        <p:txBody>
          <a:bodyPr wrap="square">
            <a:spAutoFit/>
          </a:bodyPr>
          <a:lstStyle/>
          <a:p>
            <a:r>
              <a:rPr lang="en-US" sz="2000" dirty="0">
                <a:solidFill>
                  <a:schemeClr val="accent3">
                    <a:lumMod val="75000"/>
                  </a:schemeClr>
                </a:solidFill>
              </a:rPr>
              <a:t>Proposed Schedule:</a:t>
            </a:r>
            <a:br>
              <a:rPr lang="en-US" sz="2000" dirty="0">
                <a:solidFill>
                  <a:schemeClr val="accent3">
                    <a:lumMod val="75000"/>
                  </a:schemeClr>
                </a:solidFill>
              </a:rPr>
            </a:br>
            <a:endParaRPr lang="en-US" sz="2000" b="1" dirty="0">
              <a:solidFill>
                <a:schemeClr val="accent3">
                  <a:lumMod val="75000"/>
                </a:schemeClr>
              </a:solidFill>
            </a:endParaRPr>
          </a:p>
          <a:p>
            <a:pPr lvl="1"/>
            <a:r>
              <a:rPr lang="en-US" sz="2000" dirty="0">
                <a:solidFill>
                  <a:schemeClr val="accent3">
                    <a:lumMod val="75000"/>
                  </a:schemeClr>
                </a:solidFill>
              </a:rPr>
              <a:t>September 5, 2023		Public Hearing #1 (Pre-map)</a:t>
            </a:r>
            <a:br>
              <a:rPr lang="en-US" sz="2000" dirty="0">
                <a:solidFill>
                  <a:schemeClr val="accent3">
                    <a:lumMod val="75000"/>
                  </a:schemeClr>
                </a:solidFill>
              </a:rPr>
            </a:br>
            <a:endParaRPr lang="en-US" sz="2000" dirty="0">
              <a:solidFill>
                <a:schemeClr val="accent3">
                  <a:lumMod val="75000"/>
                </a:schemeClr>
              </a:solidFill>
            </a:endParaRPr>
          </a:p>
          <a:p>
            <a:pPr lvl="1"/>
            <a:r>
              <a:rPr lang="en-US" sz="2000" b="1" dirty="0">
                <a:solidFill>
                  <a:schemeClr val="accent3">
                    <a:lumMod val="75000"/>
                  </a:schemeClr>
                </a:solidFill>
              </a:rPr>
              <a:t>September 19, 2023		Public Hearing #2 (Pre-map)</a:t>
            </a:r>
          </a:p>
          <a:p>
            <a:pPr lvl="1"/>
            <a:endParaRPr lang="en-US" sz="2000" dirty="0">
              <a:solidFill>
                <a:schemeClr val="accent3">
                  <a:lumMod val="75000"/>
                </a:schemeClr>
              </a:solidFill>
            </a:endParaRPr>
          </a:p>
          <a:p>
            <a:pPr lvl="1"/>
            <a:r>
              <a:rPr lang="en-US" sz="2000" dirty="0">
                <a:solidFill>
                  <a:schemeClr val="accent3">
                    <a:lumMod val="75000"/>
                  </a:schemeClr>
                </a:solidFill>
              </a:rPr>
              <a:t>November 7, 2023		Public Hearing #3: Introduce Draft Maps</a:t>
            </a:r>
          </a:p>
          <a:p>
            <a:pPr lvl="1"/>
            <a:endParaRPr lang="en-US" sz="2000" dirty="0">
              <a:solidFill>
                <a:schemeClr val="accent3">
                  <a:lumMod val="75000"/>
                </a:schemeClr>
              </a:solidFill>
            </a:endParaRPr>
          </a:p>
          <a:p>
            <a:pPr lvl="1"/>
            <a:r>
              <a:rPr lang="en-US" sz="2000" dirty="0">
                <a:solidFill>
                  <a:schemeClr val="accent3">
                    <a:lumMod val="75000"/>
                  </a:schemeClr>
                </a:solidFill>
              </a:rPr>
              <a:t>December 5, 2023  		Public Hearing #4: Revised Draft Maps</a:t>
            </a:r>
          </a:p>
          <a:p>
            <a:pPr lvl="1"/>
            <a:endParaRPr lang="en-US" sz="2000" dirty="0">
              <a:solidFill>
                <a:schemeClr val="accent3">
                  <a:lumMod val="75000"/>
                </a:schemeClr>
              </a:solidFill>
            </a:endParaRPr>
          </a:p>
          <a:p>
            <a:pPr lvl="1"/>
            <a:r>
              <a:rPr lang="en-US" sz="2000" dirty="0">
                <a:solidFill>
                  <a:schemeClr val="accent3">
                    <a:lumMod val="75000"/>
                  </a:schemeClr>
                </a:solidFill>
              </a:rPr>
              <a:t>January 2024				Public Hearing #5: Final Vote/Adoption</a:t>
            </a:r>
          </a:p>
          <a:p>
            <a:pPr lvl="1"/>
            <a:br>
              <a:rPr lang="en-US" sz="2000" dirty="0">
                <a:solidFill>
                  <a:srgbClr val="77933C"/>
                </a:solidFill>
                <a:highlight>
                  <a:srgbClr val="FFFF00"/>
                </a:highlight>
              </a:rPr>
            </a:br>
            <a:endParaRPr lang="en-US" sz="2000" dirty="0">
              <a:solidFill>
                <a:srgbClr val="77933C"/>
              </a:solidFill>
              <a:highlight>
                <a:srgbClr val="FFFF00"/>
              </a:highlight>
            </a:endParaRPr>
          </a:p>
        </p:txBody>
      </p:sp>
      <p:grpSp>
        <p:nvGrpSpPr>
          <p:cNvPr id="7" name="Group 6"/>
          <p:cNvGrpSpPr/>
          <p:nvPr/>
        </p:nvGrpSpPr>
        <p:grpSpPr>
          <a:xfrm>
            <a:off x="220454" y="521022"/>
            <a:ext cx="8923546" cy="534422"/>
            <a:chOff x="220454" y="521022"/>
            <a:chExt cx="8923546" cy="534422"/>
          </a:xfrm>
        </p:grpSpPr>
        <p:pic>
          <p:nvPicPr>
            <p:cNvPr id="13" name="Picture 12"/>
            <p:cNvPicPr>
              <a:picLocks noChangeAspect="1"/>
            </p:cNvPicPr>
            <p:nvPr/>
          </p:nvPicPr>
          <p:blipFill>
            <a:blip r:embed="rId3">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sp>
        <p:nvSpPr>
          <p:cNvPr id="2" name="Slide Number Placeholder 1">
            <a:extLst>
              <a:ext uri="{FF2B5EF4-FFF2-40B4-BE49-F238E27FC236}">
                <a16:creationId xmlns:a16="http://schemas.microsoft.com/office/drawing/2014/main" id="{55E9431B-B3A5-6D88-EBEA-D291DBBC7720}"/>
              </a:ext>
            </a:extLst>
          </p:cNvPr>
          <p:cNvSpPr>
            <a:spLocks noGrp="1"/>
          </p:cNvSpPr>
          <p:nvPr>
            <p:ph type="sldNum" sz="quarter" idx="12"/>
          </p:nvPr>
        </p:nvSpPr>
        <p:spPr/>
        <p:txBody>
          <a:bodyPr/>
          <a:lstStyle/>
          <a:p>
            <a:fld id="{E47413D1-F13F-154E-A832-DB035FA2D23E}" type="slidenum">
              <a:rPr lang="en-US" smtClean="0"/>
              <a:pPr/>
              <a:t>26</a:t>
            </a:fld>
            <a:endParaRPr lang="en-US" dirty="0"/>
          </a:p>
        </p:txBody>
      </p:sp>
    </p:spTree>
    <p:extLst>
      <p:ext uri="{BB962C8B-B14F-4D97-AF65-F5344CB8AC3E}">
        <p14:creationId xmlns:p14="http://schemas.microsoft.com/office/powerpoint/2010/main" val="1544375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6920570"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dirty="0">
                <a:solidFill>
                  <a:schemeClr val="accent1">
                    <a:lumMod val="75000"/>
                  </a:schemeClr>
                </a:solidFill>
                <a:latin typeface="+mj-lt"/>
                <a:ea typeface="+mj-ea"/>
                <a:cs typeface="+mj-cs"/>
              </a:rPr>
              <a:t>Next Steps</a:t>
            </a:r>
            <a:endPar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11" name="Subtitle 2"/>
          <p:cNvSpPr txBox="1">
            <a:spLocks/>
          </p:cNvSpPr>
          <p:nvPr/>
        </p:nvSpPr>
        <p:spPr>
          <a:xfrm>
            <a:off x="685800" y="1789671"/>
            <a:ext cx="6564576" cy="62542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chemeClr val="tx2">
                  <a:lumMod val="40000"/>
                  <a:lumOff val="60000"/>
                </a:schemeClr>
              </a:solidFill>
              <a:effectLst/>
              <a:uLnTx/>
              <a:uFillTx/>
              <a:latin typeface="+mn-lt"/>
              <a:ea typeface="+mn-ea"/>
              <a:cs typeface="+mn-cs"/>
            </a:endParaRPr>
          </a:p>
        </p:txBody>
      </p:sp>
      <p:sp>
        <p:nvSpPr>
          <p:cNvPr id="8" name="Rectangle 7"/>
          <p:cNvSpPr/>
          <p:nvPr/>
        </p:nvSpPr>
        <p:spPr>
          <a:xfrm>
            <a:off x="530011" y="2313208"/>
            <a:ext cx="7928189" cy="707886"/>
          </a:xfrm>
          <a:prstGeom prst="rect">
            <a:avLst/>
          </a:prstGeom>
        </p:spPr>
        <p:txBody>
          <a:bodyPr wrap="square">
            <a:spAutoFit/>
          </a:bodyPr>
          <a:lstStyle/>
          <a:p>
            <a:pPr lvl="1"/>
            <a:br>
              <a:rPr lang="en-US" sz="2000" dirty="0">
                <a:solidFill>
                  <a:srgbClr val="77933C"/>
                </a:solidFill>
                <a:highlight>
                  <a:srgbClr val="FFFF00"/>
                </a:highlight>
              </a:rPr>
            </a:br>
            <a:endParaRPr lang="en-US" sz="2000" dirty="0">
              <a:solidFill>
                <a:srgbClr val="77933C"/>
              </a:solidFill>
              <a:highlight>
                <a:srgbClr val="FFFF00"/>
              </a:highlight>
            </a:endParaRPr>
          </a:p>
        </p:txBody>
      </p:sp>
      <p:grpSp>
        <p:nvGrpSpPr>
          <p:cNvPr id="7" name="Group 6"/>
          <p:cNvGrpSpPr/>
          <p:nvPr/>
        </p:nvGrpSpPr>
        <p:grpSpPr>
          <a:xfrm>
            <a:off x="220454" y="521022"/>
            <a:ext cx="8923546" cy="534422"/>
            <a:chOff x="220454" y="521022"/>
            <a:chExt cx="8923546" cy="534422"/>
          </a:xfrm>
        </p:grpSpPr>
        <p:pic>
          <p:nvPicPr>
            <p:cNvPr id="13" name="Picture 12"/>
            <p:cNvPicPr>
              <a:picLocks noChangeAspect="1"/>
            </p:cNvPicPr>
            <p:nvPr/>
          </p:nvPicPr>
          <p:blipFill>
            <a:blip r:embed="rId3">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sp>
        <p:nvSpPr>
          <p:cNvPr id="2" name="Slide Number Placeholder 1">
            <a:extLst>
              <a:ext uri="{FF2B5EF4-FFF2-40B4-BE49-F238E27FC236}">
                <a16:creationId xmlns:a16="http://schemas.microsoft.com/office/drawing/2014/main" id="{55E9431B-B3A5-6D88-EBEA-D291DBBC7720}"/>
              </a:ext>
            </a:extLst>
          </p:cNvPr>
          <p:cNvSpPr>
            <a:spLocks noGrp="1"/>
          </p:cNvSpPr>
          <p:nvPr>
            <p:ph type="sldNum" sz="quarter" idx="12"/>
          </p:nvPr>
        </p:nvSpPr>
        <p:spPr/>
        <p:txBody>
          <a:bodyPr/>
          <a:lstStyle/>
          <a:p>
            <a:fld id="{E47413D1-F13F-154E-A832-DB035FA2D23E}" type="slidenum">
              <a:rPr lang="en-US" smtClean="0"/>
              <a:pPr/>
              <a:t>27</a:t>
            </a:fld>
            <a:endParaRPr lang="en-US" dirty="0"/>
          </a:p>
        </p:txBody>
      </p:sp>
      <p:sp>
        <p:nvSpPr>
          <p:cNvPr id="4" name="TextBox 3">
            <a:extLst>
              <a:ext uri="{FF2B5EF4-FFF2-40B4-BE49-F238E27FC236}">
                <a16:creationId xmlns:a16="http://schemas.microsoft.com/office/drawing/2014/main" id="{F0589B73-2017-397F-B42E-20B76A623D9F}"/>
              </a:ext>
            </a:extLst>
          </p:cNvPr>
          <p:cNvSpPr txBox="1"/>
          <p:nvPr/>
        </p:nvSpPr>
        <p:spPr>
          <a:xfrm>
            <a:off x="992091" y="2019291"/>
            <a:ext cx="6862197" cy="4093428"/>
          </a:xfrm>
          <a:prstGeom prst="rect">
            <a:avLst/>
          </a:prstGeom>
          <a:noFill/>
        </p:spPr>
        <p:txBody>
          <a:bodyPr wrap="square">
            <a:spAutoFit/>
          </a:bodyPr>
          <a:lstStyle/>
          <a:p>
            <a:r>
              <a:rPr lang="en-US" sz="2000" dirty="0">
                <a:solidFill>
                  <a:srgbClr val="77933C"/>
                </a:solidFill>
              </a:rPr>
              <a:t>The City Council is the decision-making authority throughout this entire process, and Redistricting Partners will draft maps based on public testimony and direction from the City Council.</a:t>
            </a:r>
          </a:p>
          <a:p>
            <a:endParaRPr lang="en-US" sz="2000" dirty="0">
              <a:solidFill>
                <a:srgbClr val="77933C"/>
              </a:solidFill>
            </a:endParaRPr>
          </a:p>
          <a:p>
            <a:pPr marL="285750" indent="-285750">
              <a:buFont typeface="Arial" panose="020B0604020202020204" pitchFamily="34" charset="0"/>
              <a:buChar char="•"/>
            </a:pPr>
            <a:endParaRPr lang="en-US" sz="2000" dirty="0">
              <a:solidFill>
                <a:srgbClr val="77933C"/>
              </a:solidFill>
            </a:endParaRPr>
          </a:p>
          <a:p>
            <a:pPr marL="285750" indent="-285750">
              <a:buFont typeface="Arial" panose="020B0604020202020204" pitchFamily="34" charset="0"/>
              <a:buChar char="•"/>
            </a:pPr>
            <a:endParaRPr lang="en-US" sz="2000" dirty="0">
              <a:solidFill>
                <a:srgbClr val="77933C"/>
              </a:solidFill>
            </a:endParaRPr>
          </a:p>
          <a:p>
            <a:pPr marL="285750" indent="-285750">
              <a:buFont typeface="Arial" panose="020B0604020202020204" pitchFamily="34" charset="0"/>
              <a:buChar char="•"/>
            </a:pPr>
            <a:endParaRPr lang="en-US" sz="2000" dirty="0">
              <a:solidFill>
                <a:srgbClr val="77933C"/>
              </a:solidFill>
            </a:endParaRPr>
          </a:p>
          <a:p>
            <a:pPr marL="285750" indent="-285750">
              <a:buFont typeface="Arial" panose="020B0604020202020204" pitchFamily="34" charset="0"/>
              <a:buChar char="•"/>
            </a:pPr>
            <a:endParaRPr lang="en-US" sz="2000" dirty="0">
              <a:solidFill>
                <a:srgbClr val="77933C"/>
              </a:solidFill>
            </a:endParaRPr>
          </a:p>
          <a:p>
            <a:pPr marL="285750" indent="-285750">
              <a:buFont typeface="Arial" panose="020B0604020202020204" pitchFamily="34" charset="0"/>
              <a:buChar char="•"/>
            </a:pPr>
            <a:endParaRPr lang="en-US" sz="2000" dirty="0">
              <a:solidFill>
                <a:srgbClr val="77933C"/>
              </a:solidFill>
            </a:endParaRPr>
          </a:p>
          <a:p>
            <a:pPr marL="285750" indent="-285750">
              <a:buFont typeface="Arial" panose="020B0604020202020204" pitchFamily="34" charset="0"/>
              <a:buChar char="•"/>
            </a:pPr>
            <a:endParaRPr lang="en-US" sz="2000" dirty="0">
              <a:solidFill>
                <a:srgbClr val="77933C"/>
              </a:solidFill>
            </a:endParaRPr>
          </a:p>
          <a:p>
            <a:pPr marL="285750" indent="-285750">
              <a:buFont typeface="Arial" panose="020B0604020202020204" pitchFamily="34" charset="0"/>
              <a:buChar char="•"/>
            </a:pPr>
            <a:endParaRPr lang="en-US" sz="2000" dirty="0">
              <a:solidFill>
                <a:srgbClr val="77933C"/>
              </a:solidFill>
            </a:endParaRPr>
          </a:p>
          <a:p>
            <a:endParaRPr lang="en-US" sz="2000" dirty="0">
              <a:solidFill>
                <a:srgbClr val="77933C"/>
              </a:solidFill>
            </a:endParaRPr>
          </a:p>
          <a:p>
            <a:pPr marL="285750" indent="-285750">
              <a:buFont typeface="Arial" panose="020B0604020202020204" pitchFamily="34" charset="0"/>
              <a:buChar char="•"/>
            </a:pPr>
            <a:endParaRPr lang="en-US" sz="2000" dirty="0">
              <a:solidFill>
                <a:srgbClr val="77933C"/>
              </a:solidFill>
            </a:endParaRPr>
          </a:p>
        </p:txBody>
      </p:sp>
      <p:sp>
        <p:nvSpPr>
          <p:cNvPr id="5" name="TextBox 4">
            <a:extLst>
              <a:ext uri="{FF2B5EF4-FFF2-40B4-BE49-F238E27FC236}">
                <a16:creationId xmlns:a16="http://schemas.microsoft.com/office/drawing/2014/main" id="{FCAC4D79-7FD5-A0F1-91E0-84F2502F9BF3}"/>
              </a:ext>
            </a:extLst>
          </p:cNvPr>
          <p:cNvSpPr txBox="1"/>
          <p:nvPr/>
        </p:nvSpPr>
        <p:spPr>
          <a:xfrm>
            <a:off x="4202824" y="3183755"/>
            <a:ext cx="4386994" cy="4154984"/>
          </a:xfrm>
          <a:prstGeom prst="rect">
            <a:avLst/>
          </a:prstGeom>
          <a:noFill/>
        </p:spPr>
        <p:txBody>
          <a:bodyPr wrap="square" rtlCol="0">
            <a:spAutoFit/>
          </a:bodyPr>
          <a:lstStyle/>
          <a:p>
            <a:r>
              <a:rPr lang="en-US" sz="1800" u="sng" dirty="0">
                <a:solidFill>
                  <a:srgbClr val="77933C"/>
                </a:solidFill>
              </a:rPr>
              <a:t>November 7 Public Hearing #3:</a:t>
            </a:r>
            <a:br>
              <a:rPr lang="en-US" sz="1800" u="sng" dirty="0">
                <a:solidFill>
                  <a:srgbClr val="77933C"/>
                </a:solidFill>
              </a:rPr>
            </a:br>
            <a:endParaRPr lang="en-US" sz="1100" u="sng" dirty="0">
              <a:solidFill>
                <a:srgbClr val="77933C"/>
              </a:solidFill>
            </a:endParaRPr>
          </a:p>
          <a:p>
            <a:pPr marL="285750" indent="-285750">
              <a:buFont typeface="Arial" panose="020B0604020202020204" pitchFamily="34" charset="0"/>
              <a:buChar char="•"/>
            </a:pPr>
            <a:r>
              <a:rPr lang="en-US" sz="1800" dirty="0">
                <a:solidFill>
                  <a:srgbClr val="77933C"/>
                </a:solidFill>
              </a:rPr>
              <a:t>City Council to review publicly submitted maps.</a:t>
            </a:r>
            <a:br>
              <a:rPr lang="en-US" sz="1800" dirty="0">
                <a:solidFill>
                  <a:srgbClr val="77933C"/>
                </a:solidFill>
              </a:rPr>
            </a:br>
            <a:endParaRPr lang="en-US" sz="1100" dirty="0">
              <a:solidFill>
                <a:srgbClr val="77933C"/>
              </a:solidFill>
            </a:endParaRPr>
          </a:p>
          <a:p>
            <a:pPr marL="285750" indent="-285750">
              <a:buFont typeface="Arial" panose="020B0604020202020204" pitchFamily="34" charset="0"/>
              <a:buChar char="•"/>
            </a:pPr>
            <a:r>
              <a:rPr lang="en-US" sz="1800" dirty="0">
                <a:solidFill>
                  <a:srgbClr val="77933C"/>
                </a:solidFill>
              </a:rPr>
              <a:t>Demographer will provide 3 draft maps based on the City Council’s direction.</a:t>
            </a:r>
            <a:br>
              <a:rPr lang="en-US" sz="1800" dirty="0">
                <a:solidFill>
                  <a:srgbClr val="77933C"/>
                </a:solidFill>
              </a:rPr>
            </a:br>
            <a:endParaRPr lang="en-US" sz="1050" dirty="0">
              <a:solidFill>
                <a:srgbClr val="77933C"/>
              </a:solidFill>
            </a:endParaRPr>
          </a:p>
          <a:p>
            <a:pPr marL="285750" indent="-285750">
              <a:buFont typeface="Arial" panose="020B0604020202020204" pitchFamily="34" charset="0"/>
              <a:buChar char="•"/>
            </a:pPr>
            <a:r>
              <a:rPr lang="en-US" sz="1800" dirty="0">
                <a:solidFill>
                  <a:srgbClr val="77933C"/>
                </a:solidFill>
              </a:rPr>
              <a:t>Continue to hear public testimony.</a:t>
            </a:r>
            <a:br>
              <a:rPr lang="en-US" sz="1800" dirty="0">
                <a:solidFill>
                  <a:srgbClr val="77933C"/>
                </a:solidFill>
              </a:rPr>
            </a:br>
            <a:endParaRPr lang="en-US" sz="1050" dirty="0">
              <a:solidFill>
                <a:srgbClr val="77933C"/>
              </a:solidFill>
            </a:endParaRPr>
          </a:p>
          <a:p>
            <a:pPr marL="285750" indent="-285750">
              <a:buFont typeface="Arial" panose="020B0604020202020204" pitchFamily="34" charset="0"/>
              <a:buChar char="•"/>
            </a:pPr>
            <a:r>
              <a:rPr lang="en-US" sz="1800" dirty="0">
                <a:solidFill>
                  <a:srgbClr val="77933C"/>
                </a:solidFill>
              </a:rPr>
              <a:t>City Council will provide feedback and further direction on changes to the draft maps, while narrowing down their preferred map(s).</a:t>
            </a:r>
          </a:p>
          <a:p>
            <a:endParaRPr lang="en-US" sz="1800" dirty="0">
              <a:solidFill>
                <a:srgbClr val="77933C"/>
              </a:solidFill>
            </a:endParaRPr>
          </a:p>
          <a:p>
            <a:endParaRPr lang="en-US" dirty="0"/>
          </a:p>
        </p:txBody>
      </p:sp>
      <p:sp>
        <p:nvSpPr>
          <p:cNvPr id="6" name="TextBox 5">
            <a:extLst>
              <a:ext uri="{FF2B5EF4-FFF2-40B4-BE49-F238E27FC236}">
                <a16:creationId xmlns:a16="http://schemas.microsoft.com/office/drawing/2014/main" id="{35A8B48F-A89A-6059-9277-D7B4398266F0}"/>
              </a:ext>
            </a:extLst>
          </p:cNvPr>
          <p:cNvSpPr txBox="1"/>
          <p:nvPr/>
        </p:nvSpPr>
        <p:spPr>
          <a:xfrm>
            <a:off x="805911" y="3187493"/>
            <a:ext cx="3290807" cy="3647152"/>
          </a:xfrm>
          <a:prstGeom prst="rect">
            <a:avLst/>
          </a:prstGeom>
          <a:noFill/>
        </p:spPr>
        <p:txBody>
          <a:bodyPr wrap="square" rtlCol="0">
            <a:spAutoFit/>
          </a:bodyPr>
          <a:lstStyle/>
          <a:p>
            <a:r>
              <a:rPr lang="en-US" sz="1800" u="sng" dirty="0">
                <a:solidFill>
                  <a:srgbClr val="77933C"/>
                </a:solidFill>
              </a:rPr>
              <a:t>Tonight, the City Council will:</a:t>
            </a:r>
            <a:br>
              <a:rPr lang="en-US" sz="1800" u="sng" dirty="0">
                <a:solidFill>
                  <a:srgbClr val="77933C"/>
                </a:solidFill>
              </a:rPr>
            </a:br>
            <a:endParaRPr lang="en-US" sz="1100" u="sng" dirty="0">
              <a:solidFill>
                <a:srgbClr val="77933C"/>
              </a:solidFill>
            </a:endParaRPr>
          </a:p>
          <a:p>
            <a:pPr marL="285750" indent="-285750">
              <a:buFont typeface="Arial" panose="020B0604020202020204" pitchFamily="34" charset="0"/>
              <a:buChar char="•"/>
            </a:pPr>
            <a:r>
              <a:rPr lang="en-US" sz="1800" dirty="0">
                <a:solidFill>
                  <a:srgbClr val="77933C"/>
                </a:solidFill>
              </a:rPr>
              <a:t>Receive and review public testimony.</a:t>
            </a:r>
            <a:br>
              <a:rPr lang="en-US" sz="1800" dirty="0">
                <a:solidFill>
                  <a:srgbClr val="77933C"/>
                </a:solidFill>
              </a:rPr>
            </a:br>
            <a:endParaRPr lang="en-US" sz="1100" dirty="0">
              <a:solidFill>
                <a:srgbClr val="77933C"/>
              </a:solidFill>
            </a:endParaRPr>
          </a:p>
          <a:p>
            <a:pPr marL="285750" indent="-285750">
              <a:buFont typeface="Arial" panose="020B0604020202020204" pitchFamily="34" charset="0"/>
              <a:buChar char="•"/>
            </a:pPr>
            <a:r>
              <a:rPr lang="en-US" dirty="0">
                <a:solidFill>
                  <a:srgbClr val="77933C"/>
                </a:solidFill>
              </a:rPr>
              <a:t>Provide demographer with input related to communities of interest.</a:t>
            </a:r>
            <a:endParaRPr lang="en-US" sz="1800" dirty="0">
              <a:solidFill>
                <a:srgbClr val="77933C"/>
              </a:solidFill>
            </a:endParaRPr>
          </a:p>
          <a:p>
            <a:pPr marL="285750" indent="-285750">
              <a:buFont typeface="Arial" panose="020B0604020202020204" pitchFamily="34" charset="0"/>
              <a:buChar char="•"/>
            </a:pPr>
            <a:endParaRPr lang="en-US" sz="1100" dirty="0">
              <a:solidFill>
                <a:srgbClr val="77933C"/>
              </a:solidFill>
            </a:endParaRPr>
          </a:p>
          <a:p>
            <a:pPr marL="285750" indent="-285750">
              <a:buFont typeface="Arial" panose="020B0604020202020204" pitchFamily="34" charset="0"/>
              <a:buChar char="•"/>
            </a:pPr>
            <a:r>
              <a:rPr lang="en-US" sz="1800" dirty="0">
                <a:solidFill>
                  <a:srgbClr val="77933C"/>
                </a:solidFill>
              </a:rPr>
              <a:t>Direct demographers to create draft maps </a:t>
            </a:r>
            <a:r>
              <a:rPr lang="en-US" dirty="0">
                <a:solidFill>
                  <a:srgbClr val="77933C"/>
                </a:solidFill>
              </a:rPr>
              <a:t>based upon city council input and FAIR MAPS Act ranked criteria.</a:t>
            </a:r>
            <a:br>
              <a:rPr lang="en-US" sz="1800" dirty="0">
                <a:solidFill>
                  <a:srgbClr val="77933C"/>
                </a:solidFill>
              </a:rPr>
            </a:br>
            <a:endParaRPr lang="en-US" sz="1800" dirty="0">
              <a:solidFill>
                <a:srgbClr val="77933C"/>
              </a:solidFill>
            </a:endParaRPr>
          </a:p>
        </p:txBody>
      </p:sp>
    </p:spTree>
    <p:extLst>
      <p:ext uri="{BB962C8B-B14F-4D97-AF65-F5344CB8AC3E}">
        <p14:creationId xmlns:p14="http://schemas.microsoft.com/office/powerpoint/2010/main" val="199189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6920570"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dirty="0">
                <a:solidFill>
                  <a:schemeClr val="accent1">
                    <a:lumMod val="75000"/>
                  </a:schemeClr>
                </a:solidFill>
                <a:latin typeface="+mj-lt"/>
                <a:ea typeface="+mj-ea"/>
                <a:cs typeface="+mj-cs"/>
              </a:rPr>
              <a:t>What is Districting</a:t>
            </a:r>
            <a:endPar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11" name="Subtitle 2"/>
          <p:cNvSpPr txBox="1">
            <a:spLocks/>
          </p:cNvSpPr>
          <p:nvPr/>
        </p:nvSpPr>
        <p:spPr>
          <a:xfrm>
            <a:off x="685800" y="1789671"/>
            <a:ext cx="6564576" cy="62542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dirty="0">
                <a:solidFill>
                  <a:schemeClr val="tx2">
                    <a:lumMod val="40000"/>
                    <a:lumOff val="60000"/>
                  </a:schemeClr>
                </a:solidFill>
              </a:rPr>
              <a:t>Definition </a:t>
            </a:r>
            <a:r>
              <a:rPr lang="en-US" sz="2400" noProof="0" dirty="0">
                <a:solidFill>
                  <a:schemeClr val="tx2">
                    <a:lumMod val="40000"/>
                    <a:lumOff val="60000"/>
                  </a:schemeClr>
                </a:solidFill>
              </a:rPr>
              <a:t>	</a:t>
            </a:r>
            <a:endParaRPr kumimoji="0" lang="en-US" sz="2400" b="0" i="0" u="none" strike="noStrike" kern="1200" cap="none" spc="0" normalizeH="0" baseline="0" noProof="0" dirty="0">
              <a:ln>
                <a:noFill/>
              </a:ln>
              <a:solidFill>
                <a:schemeClr val="tx2">
                  <a:lumMod val="40000"/>
                  <a:lumOff val="60000"/>
                </a:schemeClr>
              </a:solidFill>
              <a:effectLst/>
              <a:uLnTx/>
              <a:uFillTx/>
              <a:latin typeface="+mn-lt"/>
              <a:ea typeface="+mn-ea"/>
              <a:cs typeface="+mn-cs"/>
            </a:endParaRPr>
          </a:p>
        </p:txBody>
      </p:sp>
      <p:sp>
        <p:nvSpPr>
          <p:cNvPr id="8" name="Rectangle 7"/>
          <p:cNvSpPr/>
          <p:nvPr/>
        </p:nvSpPr>
        <p:spPr>
          <a:xfrm>
            <a:off x="1308519" y="2588287"/>
            <a:ext cx="7415761" cy="3477875"/>
          </a:xfrm>
          <a:prstGeom prst="rect">
            <a:avLst/>
          </a:prstGeom>
        </p:spPr>
        <p:txBody>
          <a:bodyPr wrap="square">
            <a:spAutoFit/>
          </a:bodyPr>
          <a:lstStyle/>
          <a:p>
            <a:r>
              <a:rPr lang="en-US" sz="2400" u="sng" dirty="0">
                <a:solidFill>
                  <a:srgbClr val="77933C"/>
                </a:solidFill>
              </a:rPr>
              <a:t>Districting</a:t>
            </a:r>
            <a:r>
              <a:rPr lang="en-US" sz="2400" dirty="0">
                <a:solidFill>
                  <a:srgbClr val="77933C"/>
                </a:solidFill>
              </a:rPr>
              <a:t> is the initial process of creating election district boundaries.</a:t>
            </a:r>
          </a:p>
          <a:p>
            <a:endParaRPr lang="en-US" sz="2400" dirty="0">
              <a:solidFill>
                <a:srgbClr val="77933C"/>
              </a:solidFill>
            </a:endParaRPr>
          </a:p>
          <a:p>
            <a:r>
              <a:rPr lang="en-US" sz="2400" dirty="0">
                <a:solidFill>
                  <a:srgbClr val="77933C"/>
                </a:solidFill>
              </a:rPr>
              <a:t>These boundaries determine:</a:t>
            </a:r>
          </a:p>
          <a:p>
            <a:endParaRPr lang="en-US" sz="2400" dirty="0">
              <a:solidFill>
                <a:srgbClr val="77933C"/>
              </a:solidFill>
            </a:endParaRPr>
          </a:p>
          <a:p>
            <a:pPr marL="800100" lvl="1" indent="-342900">
              <a:buFont typeface="Arial" panose="020B0604020202020204" pitchFamily="34" charset="0"/>
              <a:buChar char="•"/>
            </a:pPr>
            <a:r>
              <a:rPr lang="en-US" sz="2000" dirty="0">
                <a:solidFill>
                  <a:srgbClr val="77933C"/>
                </a:solidFill>
              </a:rPr>
              <a:t>Eligibility to run for office – must live within boundaries to qualify for election.</a:t>
            </a:r>
            <a:br>
              <a:rPr lang="en-US" sz="2000" dirty="0">
                <a:solidFill>
                  <a:srgbClr val="77933C"/>
                </a:solidFill>
              </a:rPr>
            </a:br>
            <a:endParaRPr lang="en-US" sz="2000" dirty="0">
              <a:solidFill>
                <a:srgbClr val="77933C"/>
              </a:solidFill>
            </a:endParaRPr>
          </a:p>
          <a:p>
            <a:pPr marL="800100" lvl="1" indent="-342900">
              <a:buFont typeface="Arial" panose="020B0604020202020204" pitchFamily="34" charset="0"/>
              <a:buChar char="•"/>
            </a:pPr>
            <a:r>
              <a:rPr lang="en-US" sz="2000" dirty="0">
                <a:solidFill>
                  <a:srgbClr val="77933C"/>
                </a:solidFill>
              </a:rPr>
              <a:t>Who votes in the election – only voters within the district vote for their city councilmember.</a:t>
            </a:r>
          </a:p>
        </p:txBody>
      </p:sp>
      <p:grpSp>
        <p:nvGrpSpPr>
          <p:cNvPr id="7" name="Group 6"/>
          <p:cNvGrpSpPr/>
          <p:nvPr/>
        </p:nvGrpSpPr>
        <p:grpSpPr>
          <a:xfrm>
            <a:off x="220454" y="521022"/>
            <a:ext cx="8923546" cy="534422"/>
            <a:chOff x="220454" y="521022"/>
            <a:chExt cx="8923546" cy="534422"/>
          </a:xfrm>
        </p:grpSpPr>
        <p:pic>
          <p:nvPicPr>
            <p:cNvPr id="13" name="Picture 12"/>
            <p:cNvPicPr>
              <a:picLocks noChangeAspect="1"/>
            </p:cNvPicPr>
            <p:nvPr/>
          </p:nvPicPr>
          <p:blipFill>
            <a:blip r:embed="rId2">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sp>
        <p:nvSpPr>
          <p:cNvPr id="2" name="Slide Number Placeholder 1">
            <a:extLst>
              <a:ext uri="{FF2B5EF4-FFF2-40B4-BE49-F238E27FC236}">
                <a16:creationId xmlns:a16="http://schemas.microsoft.com/office/drawing/2014/main" id="{B9F6423F-6600-6C8A-EF53-32AFE8408B7A}"/>
              </a:ext>
            </a:extLst>
          </p:cNvPr>
          <p:cNvSpPr>
            <a:spLocks noGrp="1"/>
          </p:cNvSpPr>
          <p:nvPr>
            <p:ph type="sldNum" sz="quarter" idx="12"/>
          </p:nvPr>
        </p:nvSpPr>
        <p:spPr/>
        <p:txBody>
          <a:bodyPr/>
          <a:lstStyle/>
          <a:p>
            <a:fld id="{E47413D1-F13F-154E-A832-DB035FA2D23E}" type="slidenum">
              <a:rPr lang="en-US" smtClean="0"/>
              <a:pPr/>
              <a:t>3</a:t>
            </a:fld>
            <a:endParaRPr lang="en-US" dirty="0"/>
          </a:p>
        </p:txBody>
      </p:sp>
    </p:spTree>
    <p:extLst>
      <p:ext uri="{BB962C8B-B14F-4D97-AF65-F5344CB8AC3E}">
        <p14:creationId xmlns:p14="http://schemas.microsoft.com/office/powerpoint/2010/main" val="380290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6920570"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dirty="0">
                <a:solidFill>
                  <a:schemeClr val="accent1">
                    <a:lumMod val="75000"/>
                  </a:schemeClr>
                </a:solidFill>
                <a:latin typeface="+mj-lt"/>
                <a:ea typeface="+mj-ea"/>
                <a:cs typeface="+mj-cs"/>
              </a:rPr>
              <a:t>What is Districting</a:t>
            </a:r>
            <a:endPar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11" name="Subtitle 2"/>
          <p:cNvSpPr txBox="1">
            <a:spLocks/>
          </p:cNvSpPr>
          <p:nvPr/>
        </p:nvSpPr>
        <p:spPr>
          <a:xfrm>
            <a:off x="685800" y="1789671"/>
            <a:ext cx="6564576" cy="62542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noProof="0" dirty="0">
                <a:solidFill>
                  <a:schemeClr val="tx2">
                    <a:lumMod val="40000"/>
                    <a:lumOff val="60000"/>
                  </a:schemeClr>
                </a:solidFill>
              </a:rPr>
              <a:t>Definition	</a:t>
            </a:r>
            <a:endParaRPr kumimoji="0" lang="en-US" sz="2400" b="0" i="0" u="none" strike="noStrike" kern="1200" cap="none" spc="0" normalizeH="0" baseline="0" noProof="0" dirty="0">
              <a:ln>
                <a:noFill/>
              </a:ln>
              <a:solidFill>
                <a:schemeClr val="tx2">
                  <a:lumMod val="40000"/>
                  <a:lumOff val="60000"/>
                </a:schemeClr>
              </a:solidFill>
              <a:effectLst/>
              <a:uLnTx/>
              <a:uFillTx/>
              <a:latin typeface="+mn-lt"/>
              <a:ea typeface="+mn-ea"/>
              <a:cs typeface="+mn-cs"/>
            </a:endParaRPr>
          </a:p>
        </p:txBody>
      </p:sp>
      <p:sp>
        <p:nvSpPr>
          <p:cNvPr id="8" name="Rectangle 7"/>
          <p:cNvSpPr/>
          <p:nvPr/>
        </p:nvSpPr>
        <p:spPr>
          <a:xfrm>
            <a:off x="1308519" y="2588287"/>
            <a:ext cx="7415761" cy="3785652"/>
          </a:xfrm>
          <a:prstGeom prst="rect">
            <a:avLst/>
          </a:prstGeom>
        </p:spPr>
        <p:txBody>
          <a:bodyPr wrap="square">
            <a:spAutoFit/>
          </a:bodyPr>
          <a:lstStyle/>
          <a:p>
            <a:r>
              <a:rPr lang="en-US" sz="2400" u="sng" dirty="0">
                <a:solidFill>
                  <a:srgbClr val="77933C"/>
                </a:solidFill>
              </a:rPr>
              <a:t>Districting</a:t>
            </a:r>
            <a:r>
              <a:rPr lang="en-US" sz="2400" dirty="0">
                <a:solidFill>
                  <a:srgbClr val="77933C"/>
                </a:solidFill>
              </a:rPr>
              <a:t> is the initial process of creating election district boundaries.</a:t>
            </a:r>
          </a:p>
          <a:p>
            <a:endParaRPr lang="en-US" sz="2400" dirty="0">
              <a:solidFill>
                <a:srgbClr val="77933C"/>
              </a:solidFill>
            </a:endParaRPr>
          </a:p>
          <a:p>
            <a:r>
              <a:rPr lang="en-US" sz="2400" dirty="0">
                <a:solidFill>
                  <a:srgbClr val="77933C"/>
                </a:solidFill>
              </a:rPr>
              <a:t>These boundaries </a:t>
            </a:r>
            <a:r>
              <a:rPr lang="en-US" sz="2400" u="sng" dirty="0">
                <a:solidFill>
                  <a:srgbClr val="77933C"/>
                </a:solidFill>
              </a:rPr>
              <a:t>do not </a:t>
            </a:r>
            <a:r>
              <a:rPr lang="en-US" sz="2400" dirty="0">
                <a:solidFill>
                  <a:srgbClr val="77933C"/>
                </a:solidFill>
              </a:rPr>
              <a:t>determine:</a:t>
            </a:r>
          </a:p>
          <a:p>
            <a:endParaRPr lang="en-US" sz="2000" dirty="0">
              <a:solidFill>
                <a:srgbClr val="77933C"/>
              </a:solidFill>
            </a:endParaRPr>
          </a:p>
          <a:p>
            <a:pPr marL="800100" lvl="1" indent="-342900">
              <a:buFont typeface="Arial" panose="020B0604020202020204" pitchFamily="34" charset="0"/>
              <a:buChar char="•"/>
            </a:pPr>
            <a:r>
              <a:rPr lang="en-US" sz="2000" dirty="0">
                <a:solidFill>
                  <a:srgbClr val="77933C"/>
                </a:solidFill>
              </a:rPr>
              <a:t>How the City decides to govern. The City can still work to achieve goals that benefit the district as a whole rather than the interests of any single district.</a:t>
            </a:r>
            <a:br>
              <a:rPr lang="en-US" sz="2000" dirty="0">
                <a:solidFill>
                  <a:srgbClr val="77933C"/>
                </a:solidFill>
              </a:rPr>
            </a:br>
            <a:endParaRPr lang="en-US" sz="2000" dirty="0">
              <a:solidFill>
                <a:srgbClr val="77933C"/>
              </a:solidFill>
            </a:endParaRPr>
          </a:p>
          <a:p>
            <a:pPr marL="800100" lvl="1" indent="-342900">
              <a:buFont typeface="Arial" panose="020B0604020202020204" pitchFamily="34" charset="0"/>
              <a:buChar char="•"/>
            </a:pPr>
            <a:r>
              <a:rPr lang="en-US" sz="2000" dirty="0">
                <a:solidFill>
                  <a:srgbClr val="77933C"/>
                </a:solidFill>
              </a:rPr>
              <a:t>How services or relationships between the City and the public are managed.</a:t>
            </a:r>
            <a:endParaRPr lang="en-US" dirty="0">
              <a:solidFill>
                <a:srgbClr val="77933C"/>
              </a:solidFill>
            </a:endParaRPr>
          </a:p>
        </p:txBody>
      </p:sp>
      <p:grpSp>
        <p:nvGrpSpPr>
          <p:cNvPr id="7" name="Group 6"/>
          <p:cNvGrpSpPr/>
          <p:nvPr/>
        </p:nvGrpSpPr>
        <p:grpSpPr>
          <a:xfrm>
            <a:off x="220454" y="521022"/>
            <a:ext cx="8923546" cy="534422"/>
            <a:chOff x="220454" y="521022"/>
            <a:chExt cx="8923546" cy="534422"/>
          </a:xfrm>
        </p:grpSpPr>
        <p:pic>
          <p:nvPicPr>
            <p:cNvPr id="13" name="Picture 12"/>
            <p:cNvPicPr>
              <a:picLocks noChangeAspect="1"/>
            </p:cNvPicPr>
            <p:nvPr/>
          </p:nvPicPr>
          <p:blipFill>
            <a:blip r:embed="rId2">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sp>
        <p:nvSpPr>
          <p:cNvPr id="2" name="Slide Number Placeholder 1">
            <a:extLst>
              <a:ext uri="{FF2B5EF4-FFF2-40B4-BE49-F238E27FC236}">
                <a16:creationId xmlns:a16="http://schemas.microsoft.com/office/drawing/2014/main" id="{E9913220-29A9-A253-E0D3-A9084AFA994D}"/>
              </a:ext>
            </a:extLst>
          </p:cNvPr>
          <p:cNvSpPr>
            <a:spLocks noGrp="1"/>
          </p:cNvSpPr>
          <p:nvPr>
            <p:ph type="sldNum" sz="quarter" idx="12"/>
          </p:nvPr>
        </p:nvSpPr>
        <p:spPr/>
        <p:txBody>
          <a:bodyPr/>
          <a:lstStyle/>
          <a:p>
            <a:fld id="{E47413D1-F13F-154E-A832-DB035FA2D23E}" type="slidenum">
              <a:rPr lang="en-US" smtClean="0"/>
              <a:pPr/>
              <a:t>4</a:t>
            </a:fld>
            <a:endParaRPr lang="en-US" dirty="0"/>
          </a:p>
        </p:txBody>
      </p:sp>
    </p:spTree>
    <p:extLst>
      <p:ext uri="{BB962C8B-B14F-4D97-AF65-F5344CB8AC3E}">
        <p14:creationId xmlns:p14="http://schemas.microsoft.com/office/powerpoint/2010/main" val="402225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7591508"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dirty="0">
                <a:solidFill>
                  <a:schemeClr val="accent1">
                    <a:lumMod val="75000"/>
                  </a:schemeClr>
                </a:solidFill>
                <a:latin typeface="+mj-lt"/>
                <a:ea typeface="+mj-ea"/>
                <a:cs typeface="+mj-cs"/>
              </a:rPr>
              <a:t>Required Redistricting Criteria</a:t>
            </a:r>
            <a:endPar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8" name="Rectangle 7"/>
          <p:cNvSpPr/>
          <p:nvPr/>
        </p:nvSpPr>
        <p:spPr>
          <a:xfrm>
            <a:off x="1308519" y="2588286"/>
            <a:ext cx="7415761" cy="3416320"/>
          </a:xfrm>
          <a:prstGeom prst="rect">
            <a:avLst/>
          </a:prstGeom>
        </p:spPr>
        <p:txBody>
          <a:bodyPr wrap="square">
            <a:spAutoFit/>
          </a:bodyPr>
          <a:lstStyle/>
          <a:p>
            <a:r>
              <a:rPr lang="en-US" sz="2400" dirty="0">
                <a:solidFill>
                  <a:schemeClr val="accent3">
                    <a:lumMod val="75000"/>
                  </a:schemeClr>
                </a:solidFill>
              </a:rPr>
              <a:t>There are a number of criteria that are required under the FAIR MAPS Act (ranked):</a:t>
            </a:r>
          </a:p>
          <a:p>
            <a:endParaRPr lang="en-US" sz="2400" dirty="0">
              <a:solidFill>
                <a:srgbClr val="77933C"/>
              </a:solidFill>
            </a:endParaRPr>
          </a:p>
          <a:p>
            <a:pPr lvl="1">
              <a:buFont typeface="Arial"/>
              <a:buChar char="•"/>
            </a:pPr>
            <a:r>
              <a:rPr lang="en-US" sz="2400" b="1" dirty="0">
                <a:solidFill>
                  <a:schemeClr val="accent3">
                    <a:lumMod val="75000"/>
                  </a:schemeClr>
                </a:solidFill>
              </a:rPr>
              <a:t> Relatively equal size - people, not citizens, all ages</a:t>
            </a:r>
          </a:p>
          <a:p>
            <a:pPr lvl="1">
              <a:buFont typeface="Arial"/>
              <a:buChar char="•"/>
            </a:pPr>
            <a:r>
              <a:rPr lang="en-US" sz="2400" i="1" dirty="0">
                <a:solidFill>
                  <a:srgbClr val="77933C"/>
                </a:solidFill>
              </a:rPr>
              <a:t> </a:t>
            </a:r>
            <a:r>
              <a:rPr lang="en-US" sz="2400" dirty="0">
                <a:solidFill>
                  <a:srgbClr val="77933C"/>
                </a:solidFill>
              </a:rPr>
              <a:t>Contiguous – districts should not hop/jump</a:t>
            </a:r>
          </a:p>
          <a:p>
            <a:pPr lvl="1">
              <a:buFont typeface="Arial"/>
              <a:buChar char="•"/>
            </a:pPr>
            <a:r>
              <a:rPr lang="en-US" sz="2400" dirty="0">
                <a:solidFill>
                  <a:srgbClr val="77933C"/>
                </a:solidFill>
              </a:rPr>
              <a:t> Maintain “</a:t>
            </a:r>
            <a:r>
              <a:rPr lang="en-US" sz="2400" i="1" dirty="0">
                <a:solidFill>
                  <a:srgbClr val="77933C"/>
                </a:solidFill>
              </a:rPr>
              <a:t>communities of interest”</a:t>
            </a:r>
            <a:endParaRPr lang="en-US" sz="2400" dirty="0">
              <a:solidFill>
                <a:srgbClr val="77933C"/>
              </a:solidFill>
            </a:endParaRPr>
          </a:p>
          <a:p>
            <a:pPr lvl="1">
              <a:buFont typeface="Arial"/>
              <a:buChar char="•"/>
            </a:pPr>
            <a:r>
              <a:rPr lang="en-US" sz="2400" dirty="0">
                <a:solidFill>
                  <a:srgbClr val="77933C"/>
                </a:solidFill>
              </a:rPr>
              <a:t> Easily identifiable and understandable lines, </a:t>
            </a:r>
          </a:p>
          <a:p>
            <a:pPr lvl="1"/>
            <a:r>
              <a:rPr lang="en-US" sz="2400" dirty="0">
                <a:solidFill>
                  <a:srgbClr val="77933C"/>
                </a:solidFill>
              </a:rPr>
              <a:t>      following natural and man-made boundaries</a:t>
            </a:r>
          </a:p>
          <a:p>
            <a:pPr lvl="1">
              <a:buFont typeface="Arial"/>
              <a:buChar char="•"/>
            </a:pPr>
            <a:r>
              <a:rPr lang="en-US" sz="2400" dirty="0">
                <a:solidFill>
                  <a:srgbClr val="77933C"/>
                </a:solidFill>
              </a:rPr>
              <a:t> Keep districts compact – appearance/function</a:t>
            </a:r>
          </a:p>
        </p:txBody>
      </p:sp>
      <p:sp>
        <p:nvSpPr>
          <p:cNvPr id="24" name="Subtitle 2"/>
          <p:cNvSpPr txBox="1">
            <a:spLocks/>
          </p:cNvSpPr>
          <p:nvPr/>
        </p:nvSpPr>
        <p:spPr>
          <a:xfrm>
            <a:off x="685800" y="1789671"/>
            <a:ext cx="6564576" cy="625423"/>
          </a:xfrm>
          <a:prstGeom prst="rect">
            <a:avLst/>
          </a:prstGeom>
        </p:spPr>
        <p:txBody>
          <a:bodyPr vert="horz" lIns="91440" tIns="45720" rIns="91440" bIns="45720" rtlCol="0">
            <a:normAutofit fontScale="85000" lnSpcReduction="2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noProof="0" dirty="0">
                <a:solidFill>
                  <a:schemeClr val="tx2">
                    <a:lumMod val="40000"/>
                    <a:lumOff val="60000"/>
                  </a:schemeClr>
                </a:solidFill>
              </a:rPr>
              <a:t>Traditional redistricting principles used throughout the country and written into state law</a:t>
            </a:r>
            <a:endParaRPr kumimoji="0" lang="en-US" sz="2400" b="0" i="0" u="none" strike="noStrike" kern="1200" cap="none" spc="0" normalizeH="0" baseline="0" noProof="0" dirty="0">
              <a:ln>
                <a:noFill/>
              </a:ln>
              <a:solidFill>
                <a:schemeClr val="tx2">
                  <a:lumMod val="40000"/>
                  <a:lumOff val="60000"/>
                </a:schemeClr>
              </a:solidFill>
              <a:effectLst/>
              <a:uLnTx/>
              <a:uFillTx/>
              <a:latin typeface="+mn-lt"/>
              <a:ea typeface="+mn-ea"/>
              <a:cs typeface="+mn-cs"/>
            </a:endParaRPr>
          </a:p>
        </p:txBody>
      </p:sp>
      <p:grpSp>
        <p:nvGrpSpPr>
          <p:cNvPr id="15" name="Group 14">
            <a:extLst>
              <a:ext uri="{FF2B5EF4-FFF2-40B4-BE49-F238E27FC236}">
                <a16:creationId xmlns:a16="http://schemas.microsoft.com/office/drawing/2014/main" id="{36B49C71-A845-2C44-9184-51B1C7A4E7A8}"/>
              </a:ext>
            </a:extLst>
          </p:cNvPr>
          <p:cNvGrpSpPr/>
          <p:nvPr/>
        </p:nvGrpSpPr>
        <p:grpSpPr>
          <a:xfrm>
            <a:off x="220454" y="521022"/>
            <a:ext cx="8923546" cy="534422"/>
            <a:chOff x="220454" y="521022"/>
            <a:chExt cx="8923546" cy="534422"/>
          </a:xfrm>
        </p:grpSpPr>
        <p:pic>
          <p:nvPicPr>
            <p:cNvPr id="17" name="Picture 16">
              <a:extLst>
                <a:ext uri="{FF2B5EF4-FFF2-40B4-BE49-F238E27FC236}">
                  <a16:creationId xmlns:a16="http://schemas.microsoft.com/office/drawing/2014/main" id="{C3FA4E7E-CEDA-C946-8961-5E7003828B1D}"/>
                </a:ext>
              </a:extLst>
            </p:cNvPr>
            <p:cNvPicPr>
              <a:picLocks noChangeAspect="1"/>
            </p:cNvPicPr>
            <p:nvPr/>
          </p:nvPicPr>
          <p:blipFill>
            <a:blip r:embed="rId2">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8" name="Picture 17">
              <a:extLst>
                <a:ext uri="{FF2B5EF4-FFF2-40B4-BE49-F238E27FC236}">
                  <a16:creationId xmlns:a16="http://schemas.microsoft.com/office/drawing/2014/main" id="{FB332617-9A78-A84C-AC4C-E54DB3A15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9" name="Picture 18">
              <a:extLst>
                <a:ext uri="{FF2B5EF4-FFF2-40B4-BE49-F238E27FC236}">
                  <a16:creationId xmlns:a16="http://schemas.microsoft.com/office/drawing/2014/main" id="{55DD2C54-E124-D04E-983C-83195F967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sp>
        <p:nvSpPr>
          <p:cNvPr id="2" name="Slide Number Placeholder 1">
            <a:extLst>
              <a:ext uri="{FF2B5EF4-FFF2-40B4-BE49-F238E27FC236}">
                <a16:creationId xmlns:a16="http://schemas.microsoft.com/office/drawing/2014/main" id="{8B97A310-28CF-6968-83BE-336E4BE9283D}"/>
              </a:ext>
            </a:extLst>
          </p:cNvPr>
          <p:cNvSpPr>
            <a:spLocks noGrp="1"/>
          </p:cNvSpPr>
          <p:nvPr>
            <p:ph type="sldNum" sz="quarter" idx="12"/>
          </p:nvPr>
        </p:nvSpPr>
        <p:spPr/>
        <p:txBody>
          <a:bodyPr/>
          <a:lstStyle/>
          <a:p>
            <a:fld id="{E47413D1-F13F-154E-A832-DB035FA2D23E}" type="slidenum">
              <a:rPr lang="en-US" smtClean="0"/>
              <a:pPr/>
              <a:t>5</a:t>
            </a:fld>
            <a:endParaRPr lang="en-US" dirty="0"/>
          </a:p>
        </p:txBody>
      </p:sp>
    </p:spTree>
    <p:extLst>
      <p:ext uri="{BB962C8B-B14F-4D97-AF65-F5344CB8AC3E}">
        <p14:creationId xmlns:p14="http://schemas.microsoft.com/office/powerpoint/2010/main" val="2970979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7591508"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dirty="0">
                <a:solidFill>
                  <a:schemeClr val="accent1">
                    <a:lumMod val="75000"/>
                  </a:schemeClr>
                </a:solidFill>
                <a:latin typeface="+mj-lt"/>
                <a:ea typeface="+mj-ea"/>
                <a:cs typeface="+mj-cs"/>
              </a:rPr>
              <a:t>Equal Population</a:t>
            </a:r>
          </a:p>
        </p:txBody>
      </p:sp>
      <p:sp>
        <p:nvSpPr>
          <p:cNvPr id="24" name="Subtitle 2"/>
          <p:cNvSpPr txBox="1">
            <a:spLocks/>
          </p:cNvSpPr>
          <p:nvPr/>
        </p:nvSpPr>
        <p:spPr>
          <a:xfrm>
            <a:off x="685800" y="1789671"/>
            <a:ext cx="6564576" cy="62542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noProof="0" dirty="0">
                <a:solidFill>
                  <a:schemeClr val="tx2">
                    <a:lumMod val="40000"/>
                    <a:lumOff val="60000"/>
                  </a:schemeClr>
                </a:solidFill>
                <a:ea typeface="Palatino" pitchFamily="2" charset="77"/>
              </a:rPr>
              <a:t>Utilizing the US Census Decennial File</a:t>
            </a:r>
            <a:endParaRPr kumimoji="0" lang="en-US" sz="2400" b="0" i="0" u="none" strike="noStrike" kern="1200" cap="none" spc="0" normalizeH="0" baseline="0" noProof="0" dirty="0">
              <a:ln>
                <a:noFill/>
              </a:ln>
              <a:solidFill>
                <a:schemeClr val="tx2">
                  <a:lumMod val="40000"/>
                  <a:lumOff val="60000"/>
                </a:schemeClr>
              </a:solidFill>
              <a:effectLst/>
              <a:uLnTx/>
              <a:uFillTx/>
              <a:ea typeface="Palatino" pitchFamily="2" charset="77"/>
            </a:endParaRPr>
          </a:p>
        </p:txBody>
      </p:sp>
      <p:grpSp>
        <p:nvGrpSpPr>
          <p:cNvPr id="9" name="Group 8"/>
          <p:cNvGrpSpPr/>
          <p:nvPr/>
        </p:nvGrpSpPr>
        <p:grpSpPr>
          <a:xfrm>
            <a:off x="220454" y="521022"/>
            <a:ext cx="8923546" cy="534422"/>
            <a:chOff x="220454" y="521022"/>
            <a:chExt cx="8923546" cy="534422"/>
          </a:xfrm>
        </p:grpSpPr>
        <p:pic>
          <p:nvPicPr>
            <p:cNvPr id="11" name="Picture 10"/>
            <p:cNvPicPr>
              <a:picLocks noChangeAspect="1"/>
            </p:cNvPicPr>
            <p:nvPr/>
          </p:nvPicPr>
          <p:blipFill>
            <a:blip r:embed="rId2">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graphicFrame>
        <p:nvGraphicFramePr>
          <p:cNvPr id="14" name="Object 13">
            <a:extLst>
              <a:ext uri="{FF2B5EF4-FFF2-40B4-BE49-F238E27FC236}">
                <a16:creationId xmlns:a16="http://schemas.microsoft.com/office/drawing/2014/main" id="{B22E70F9-CBD2-4743-B4F4-4556F4FFDAD4}"/>
              </a:ext>
            </a:extLst>
          </p:cNvPr>
          <p:cNvGraphicFramePr>
            <a:graphicFrameLocks noChangeAspect="1"/>
          </p:cNvGraphicFramePr>
          <p:nvPr/>
        </p:nvGraphicFramePr>
        <p:xfrm>
          <a:off x="5467234" y="3149419"/>
          <a:ext cx="3335719" cy="3089458"/>
        </p:xfrm>
        <a:graphic>
          <a:graphicData uri="http://schemas.openxmlformats.org/presentationml/2006/ole">
            <mc:AlternateContent xmlns:mc="http://schemas.openxmlformats.org/markup-compatibility/2006">
              <mc:Choice xmlns:v="urn:schemas-microsoft-com:vml" Requires="v">
                <p:oleObj r:id="rId5" imgW="5676120" imgH="5257080" progId="">
                  <p:embed/>
                </p:oleObj>
              </mc:Choice>
              <mc:Fallback>
                <p:oleObj r:id="rId5" imgW="5676120" imgH="5257080" progId="">
                  <p:embed/>
                  <p:pic>
                    <p:nvPicPr>
                      <p:cNvPr id="14" name="Object 13">
                        <a:extLst>
                          <a:ext uri="{FF2B5EF4-FFF2-40B4-BE49-F238E27FC236}">
                            <a16:creationId xmlns:a16="http://schemas.microsoft.com/office/drawing/2014/main" id="{B22E70F9-CBD2-4743-B4F4-4556F4FFDAD4}"/>
                          </a:ext>
                        </a:extLst>
                      </p:cNvPr>
                      <p:cNvPicPr/>
                      <p:nvPr/>
                    </p:nvPicPr>
                    <p:blipFill>
                      <a:blip r:embed="rId6"/>
                      <a:stretch>
                        <a:fillRect/>
                      </a:stretch>
                    </p:blipFill>
                    <p:spPr>
                      <a:xfrm>
                        <a:off x="5467234" y="3149419"/>
                        <a:ext cx="3335719" cy="3089458"/>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D24F4679-E8B6-436F-9610-F1B29132367E}"/>
              </a:ext>
            </a:extLst>
          </p:cNvPr>
          <p:cNvSpPr txBox="1"/>
          <p:nvPr/>
        </p:nvSpPr>
        <p:spPr>
          <a:xfrm>
            <a:off x="669174" y="2616656"/>
            <a:ext cx="5016500" cy="5262979"/>
          </a:xfrm>
          <a:prstGeom prst="rect">
            <a:avLst/>
          </a:prstGeom>
          <a:noFill/>
        </p:spPr>
        <p:txBody>
          <a:bodyPr wrap="square">
            <a:spAutoFit/>
          </a:bodyPr>
          <a:lstStyle/>
          <a:p>
            <a:r>
              <a:rPr lang="en-US" sz="2400" dirty="0">
                <a:solidFill>
                  <a:schemeClr val="accent3">
                    <a:lumMod val="75000"/>
                  </a:schemeClr>
                </a:solidFill>
              </a:rPr>
              <a:t>What is “equal” population has been a key subject in districting litigation.  </a:t>
            </a:r>
          </a:p>
          <a:p>
            <a:endParaRPr lang="en-US" sz="2400" dirty="0">
              <a:solidFill>
                <a:schemeClr val="accent3">
                  <a:lumMod val="75000"/>
                </a:schemeClr>
              </a:solidFill>
            </a:endParaRPr>
          </a:p>
          <a:p>
            <a:pPr marL="342900" indent="-342900">
              <a:buFont typeface="Arial" panose="020B0604020202020204" pitchFamily="34" charset="0"/>
              <a:buChar char="•"/>
            </a:pPr>
            <a:r>
              <a:rPr lang="en-US" sz="2400" dirty="0">
                <a:solidFill>
                  <a:schemeClr val="accent3">
                    <a:lumMod val="75000"/>
                  </a:schemeClr>
                </a:solidFill>
              </a:rPr>
              <a:t>Population Equality is based on “People” not citizens or voters or other metrics.</a:t>
            </a:r>
          </a:p>
          <a:p>
            <a:pPr marL="342900" indent="-342900">
              <a:buFont typeface="Arial" panose="020B0604020202020204" pitchFamily="34" charset="0"/>
              <a:buChar char="•"/>
            </a:pPr>
            <a:endParaRPr lang="en-US" sz="2400" dirty="0">
              <a:solidFill>
                <a:schemeClr val="accent3">
                  <a:lumMod val="75000"/>
                </a:schemeClr>
              </a:solidFill>
            </a:endParaRPr>
          </a:p>
          <a:p>
            <a:pPr marL="342900" indent="-342900">
              <a:buFont typeface="Arial" panose="020B0604020202020204" pitchFamily="34" charset="0"/>
              <a:buChar char="•"/>
            </a:pPr>
            <a:r>
              <a:rPr lang="en-US" sz="2400" dirty="0">
                <a:solidFill>
                  <a:schemeClr val="accent3">
                    <a:lumMod val="75000"/>
                  </a:schemeClr>
                </a:solidFill>
              </a:rPr>
              <a:t>10% deviation presumed equal. Other agencies / states have different plan deviation requirements.</a:t>
            </a:r>
          </a:p>
          <a:p>
            <a:endParaRPr lang="en-US" sz="2400" dirty="0">
              <a:ea typeface="Palatino" pitchFamily="2" charset="77"/>
            </a:endParaRPr>
          </a:p>
          <a:p>
            <a:endParaRPr lang="en-US" sz="2400" dirty="0">
              <a:latin typeface="Palatino" pitchFamily="2" charset="77"/>
              <a:ea typeface="Palatino" pitchFamily="2" charset="77"/>
            </a:endParaRPr>
          </a:p>
          <a:p>
            <a:endParaRPr lang="en-US" sz="2400" dirty="0">
              <a:latin typeface="Palatino" pitchFamily="2" charset="77"/>
              <a:ea typeface="Palatino" pitchFamily="2" charset="77"/>
            </a:endParaRPr>
          </a:p>
        </p:txBody>
      </p:sp>
      <p:sp>
        <p:nvSpPr>
          <p:cNvPr id="2" name="Slide Number Placeholder 1">
            <a:extLst>
              <a:ext uri="{FF2B5EF4-FFF2-40B4-BE49-F238E27FC236}">
                <a16:creationId xmlns:a16="http://schemas.microsoft.com/office/drawing/2014/main" id="{E4932FC8-340E-994B-44D9-B89BEA423D33}"/>
              </a:ext>
            </a:extLst>
          </p:cNvPr>
          <p:cNvSpPr>
            <a:spLocks noGrp="1"/>
          </p:cNvSpPr>
          <p:nvPr>
            <p:ph type="sldNum" sz="quarter" idx="12"/>
          </p:nvPr>
        </p:nvSpPr>
        <p:spPr/>
        <p:txBody>
          <a:bodyPr/>
          <a:lstStyle/>
          <a:p>
            <a:fld id="{E47413D1-F13F-154E-A832-DB035FA2D23E}" type="slidenum">
              <a:rPr lang="en-US" smtClean="0"/>
              <a:pPr/>
              <a:t>6</a:t>
            </a:fld>
            <a:endParaRPr lang="en-US" dirty="0"/>
          </a:p>
        </p:txBody>
      </p:sp>
    </p:spTree>
    <p:extLst>
      <p:ext uri="{BB962C8B-B14F-4D97-AF65-F5344CB8AC3E}">
        <p14:creationId xmlns:p14="http://schemas.microsoft.com/office/powerpoint/2010/main" val="54239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7591508"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dirty="0">
                <a:solidFill>
                  <a:schemeClr val="accent1">
                    <a:lumMod val="75000"/>
                  </a:schemeClr>
                </a:solidFill>
                <a:latin typeface="+mj-lt"/>
                <a:ea typeface="+mj-ea"/>
                <a:cs typeface="+mj-cs"/>
              </a:rPr>
              <a:t>Datasets</a:t>
            </a:r>
          </a:p>
        </p:txBody>
      </p:sp>
      <p:sp>
        <p:nvSpPr>
          <p:cNvPr id="24" name="Subtitle 2"/>
          <p:cNvSpPr txBox="1">
            <a:spLocks/>
          </p:cNvSpPr>
          <p:nvPr/>
        </p:nvSpPr>
        <p:spPr>
          <a:xfrm>
            <a:off x="685800" y="1789671"/>
            <a:ext cx="6564576" cy="62542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chemeClr val="tx2">
                    <a:lumMod val="40000"/>
                    <a:lumOff val="60000"/>
                  </a:schemeClr>
                </a:solidFill>
                <a:effectLst/>
                <a:uLnTx/>
                <a:uFillTx/>
                <a:ea typeface="Palatino" pitchFamily="2" charset="77"/>
              </a:rPr>
              <a:t>Data you will see throughout this process</a:t>
            </a:r>
          </a:p>
        </p:txBody>
      </p:sp>
      <p:grpSp>
        <p:nvGrpSpPr>
          <p:cNvPr id="9" name="Group 8"/>
          <p:cNvGrpSpPr/>
          <p:nvPr/>
        </p:nvGrpSpPr>
        <p:grpSpPr>
          <a:xfrm>
            <a:off x="220454" y="521022"/>
            <a:ext cx="8923546" cy="534422"/>
            <a:chOff x="220454" y="521022"/>
            <a:chExt cx="8923546" cy="534422"/>
          </a:xfrm>
        </p:grpSpPr>
        <p:pic>
          <p:nvPicPr>
            <p:cNvPr id="11" name="Picture 10"/>
            <p:cNvPicPr>
              <a:picLocks noChangeAspect="1"/>
            </p:cNvPicPr>
            <p:nvPr/>
          </p:nvPicPr>
          <p:blipFill>
            <a:blip r:embed="rId3">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sp>
        <p:nvSpPr>
          <p:cNvPr id="15" name="TextBox 14">
            <a:extLst>
              <a:ext uri="{FF2B5EF4-FFF2-40B4-BE49-F238E27FC236}">
                <a16:creationId xmlns:a16="http://schemas.microsoft.com/office/drawing/2014/main" id="{D24F4679-E8B6-436F-9610-F1B29132367E}"/>
              </a:ext>
            </a:extLst>
          </p:cNvPr>
          <p:cNvSpPr txBox="1"/>
          <p:nvPr/>
        </p:nvSpPr>
        <p:spPr>
          <a:xfrm>
            <a:off x="628913" y="2567835"/>
            <a:ext cx="5016500" cy="4093428"/>
          </a:xfrm>
          <a:prstGeom prst="rect">
            <a:avLst/>
          </a:prstGeom>
          <a:noFill/>
        </p:spPr>
        <p:txBody>
          <a:bodyPr wrap="square">
            <a:spAutoFit/>
          </a:bodyPr>
          <a:lstStyle/>
          <a:p>
            <a:r>
              <a:rPr lang="en-US" sz="2000" dirty="0">
                <a:solidFill>
                  <a:schemeClr val="accent3">
                    <a:lumMod val="75000"/>
                  </a:schemeClr>
                </a:solidFill>
              </a:rPr>
              <a:t>All federal Census Data used in this districting comes from the </a:t>
            </a:r>
            <a:r>
              <a:rPr lang="en-US" sz="2000" b="1" dirty="0">
                <a:solidFill>
                  <a:schemeClr val="accent3">
                    <a:lumMod val="75000"/>
                  </a:schemeClr>
                </a:solidFill>
              </a:rPr>
              <a:t>Statewide Database </a:t>
            </a:r>
            <a:r>
              <a:rPr lang="en-US" sz="2000" dirty="0">
                <a:solidFill>
                  <a:schemeClr val="accent3">
                    <a:lumMod val="75000"/>
                  </a:schemeClr>
                </a:solidFill>
              </a:rPr>
              <a:t>(SWDB), which is directly used for all redistrictings throughout the State of California.</a:t>
            </a:r>
          </a:p>
          <a:p>
            <a:endParaRPr lang="en-US" sz="2000" dirty="0">
              <a:solidFill>
                <a:schemeClr val="accent3">
                  <a:lumMod val="75000"/>
                </a:schemeClr>
              </a:solidFill>
            </a:endParaRPr>
          </a:p>
          <a:p>
            <a:r>
              <a:rPr lang="en-US" sz="2000" b="1" dirty="0">
                <a:solidFill>
                  <a:schemeClr val="accent3">
                    <a:lumMod val="75000"/>
                  </a:schemeClr>
                </a:solidFill>
              </a:rPr>
              <a:t>Citizen Voting Age Population </a:t>
            </a:r>
            <a:r>
              <a:rPr lang="en-US" sz="2000" dirty="0">
                <a:solidFill>
                  <a:schemeClr val="accent3">
                    <a:lumMod val="75000"/>
                  </a:schemeClr>
                </a:solidFill>
              </a:rPr>
              <a:t>(CVAP) is used to comply with the Voting Rights Act and comes from the American Community Survey,  originating from the US Census Bureau and retrieved from the SWDB.</a:t>
            </a:r>
          </a:p>
          <a:p>
            <a:endParaRPr lang="en-US" sz="2000" dirty="0">
              <a:solidFill>
                <a:schemeClr val="accent3">
                  <a:lumMod val="75000"/>
                </a:schemeClr>
              </a:solidFill>
            </a:endParaRPr>
          </a:p>
          <a:p>
            <a:r>
              <a:rPr lang="en-US" sz="2000" dirty="0">
                <a:solidFill>
                  <a:schemeClr val="accent3">
                    <a:lumMod val="75000"/>
                  </a:schemeClr>
                </a:solidFill>
              </a:rPr>
              <a:t>Voter data in line drawing is not used, and any use of partisanship is prohibited. </a:t>
            </a:r>
          </a:p>
        </p:txBody>
      </p:sp>
      <p:sp>
        <p:nvSpPr>
          <p:cNvPr id="2" name="Slide Number Placeholder 1">
            <a:extLst>
              <a:ext uri="{FF2B5EF4-FFF2-40B4-BE49-F238E27FC236}">
                <a16:creationId xmlns:a16="http://schemas.microsoft.com/office/drawing/2014/main" id="{E4932FC8-340E-994B-44D9-B89BEA423D33}"/>
              </a:ext>
            </a:extLst>
          </p:cNvPr>
          <p:cNvSpPr>
            <a:spLocks noGrp="1"/>
          </p:cNvSpPr>
          <p:nvPr>
            <p:ph type="sldNum" sz="quarter" idx="12"/>
          </p:nvPr>
        </p:nvSpPr>
        <p:spPr/>
        <p:txBody>
          <a:bodyPr/>
          <a:lstStyle/>
          <a:p>
            <a:fld id="{E47413D1-F13F-154E-A832-DB035FA2D23E}" type="slidenum">
              <a:rPr lang="en-US" smtClean="0"/>
              <a:pPr/>
              <a:t>7</a:t>
            </a:fld>
            <a:endParaRPr lang="en-US" dirty="0"/>
          </a:p>
        </p:txBody>
      </p:sp>
      <p:pic>
        <p:nvPicPr>
          <p:cNvPr id="3" name="Picture 2">
            <a:extLst>
              <a:ext uri="{FF2B5EF4-FFF2-40B4-BE49-F238E27FC236}">
                <a16:creationId xmlns:a16="http://schemas.microsoft.com/office/drawing/2014/main" id="{019A0DE7-51C9-EB7D-9EA7-BF01AD55DD8D}"/>
              </a:ext>
            </a:extLst>
          </p:cNvPr>
          <p:cNvPicPr>
            <a:picLocks noChangeAspect="1"/>
          </p:cNvPicPr>
          <p:nvPr/>
        </p:nvPicPr>
        <p:blipFill>
          <a:blip r:embed="rId6"/>
          <a:stretch>
            <a:fillRect/>
          </a:stretch>
        </p:blipFill>
        <p:spPr>
          <a:xfrm>
            <a:off x="5645413" y="2714625"/>
            <a:ext cx="3209925" cy="1428750"/>
          </a:xfrm>
          <a:prstGeom prst="rect">
            <a:avLst/>
          </a:prstGeom>
        </p:spPr>
      </p:pic>
      <p:pic>
        <p:nvPicPr>
          <p:cNvPr id="1026" name="Picture 2" descr="U.S. Census Bureau to Release First Look at Nation's Demographic  Characteristics from 2020 Census | U.S. Department of Commerce">
            <a:extLst>
              <a:ext uri="{FF2B5EF4-FFF2-40B4-BE49-F238E27FC236}">
                <a16:creationId xmlns:a16="http://schemas.microsoft.com/office/drawing/2014/main" id="{9EEA716F-0EBA-2828-F417-E6FDF2DFD1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5503" y="4268229"/>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36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7591508"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dirty="0">
                <a:solidFill>
                  <a:schemeClr val="accent1">
                    <a:lumMod val="75000"/>
                  </a:schemeClr>
                </a:solidFill>
                <a:latin typeface="+mj-lt"/>
                <a:ea typeface="+mj-ea"/>
                <a:cs typeface="+mj-cs"/>
              </a:rPr>
              <a:t>Required Redistricting Criteria</a:t>
            </a:r>
            <a:endParaRPr kumimoji="0" lang="en-US" sz="4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8" name="Rectangle 7"/>
          <p:cNvSpPr/>
          <p:nvPr/>
        </p:nvSpPr>
        <p:spPr>
          <a:xfrm>
            <a:off x="1308519" y="2588286"/>
            <a:ext cx="7415761" cy="3416320"/>
          </a:xfrm>
          <a:prstGeom prst="rect">
            <a:avLst/>
          </a:prstGeom>
        </p:spPr>
        <p:txBody>
          <a:bodyPr wrap="square">
            <a:spAutoFit/>
          </a:bodyPr>
          <a:lstStyle/>
          <a:p>
            <a:r>
              <a:rPr lang="en-US" sz="2400" dirty="0">
                <a:solidFill>
                  <a:schemeClr val="accent3">
                    <a:lumMod val="75000"/>
                  </a:schemeClr>
                </a:solidFill>
              </a:rPr>
              <a:t>There are a number of criteria that are required under the FAIR MAPS Act (ranked):</a:t>
            </a:r>
          </a:p>
          <a:p>
            <a:endParaRPr lang="en-US" sz="2400" dirty="0">
              <a:solidFill>
                <a:srgbClr val="77933C"/>
              </a:solidFill>
            </a:endParaRPr>
          </a:p>
          <a:p>
            <a:pPr lvl="1">
              <a:buFont typeface="Arial"/>
              <a:buChar char="•"/>
            </a:pPr>
            <a:r>
              <a:rPr lang="en-US" sz="2400" dirty="0">
                <a:solidFill>
                  <a:schemeClr val="accent3">
                    <a:lumMod val="75000"/>
                  </a:schemeClr>
                </a:solidFill>
              </a:rPr>
              <a:t> Relatively equal size - people, not citizens</a:t>
            </a:r>
          </a:p>
          <a:p>
            <a:pPr lvl="1">
              <a:buFont typeface="Arial"/>
              <a:buChar char="•"/>
            </a:pPr>
            <a:r>
              <a:rPr lang="en-US" sz="2400" b="1" i="1" dirty="0">
                <a:solidFill>
                  <a:srgbClr val="77933C"/>
                </a:solidFill>
              </a:rPr>
              <a:t> </a:t>
            </a:r>
            <a:r>
              <a:rPr lang="en-US" sz="2400" b="1" dirty="0">
                <a:solidFill>
                  <a:srgbClr val="77933C"/>
                </a:solidFill>
              </a:rPr>
              <a:t>Contiguous – districts should not hop/jump</a:t>
            </a:r>
          </a:p>
          <a:p>
            <a:pPr lvl="1">
              <a:buFont typeface="Arial"/>
              <a:buChar char="•"/>
            </a:pPr>
            <a:r>
              <a:rPr lang="en-US" sz="2400" dirty="0">
                <a:solidFill>
                  <a:srgbClr val="77933C"/>
                </a:solidFill>
              </a:rPr>
              <a:t> Maintain “</a:t>
            </a:r>
            <a:r>
              <a:rPr lang="en-US" sz="2400" i="1" dirty="0">
                <a:solidFill>
                  <a:srgbClr val="77933C"/>
                </a:solidFill>
              </a:rPr>
              <a:t>communities of interest”</a:t>
            </a:r>
            <a:endParaRPr lang="en-US" sz="2400" dirty="0">
              <a:solidFill>
                <a:srgbClr val="77933C"/>
              </a:solidFill>
            </a:endParaRPr>
          </a:p>
          <a:p>
            <a:pPr lvl="1">
              <a:buFont typeface="Arial"/>
              <a:buChar char="•"/>
            </a:pPr>
            <a:r>
              <a:rPr lang="en-US" sz="2400" dirty="0">
                <a:solidFill>
                  <a:srgbClr val="77933C"/>
                </a:solidFill>
              </a:rPr>
              <a:t> Easily identifiable and understandable lines, </a:t>
            </a:r>
          </a:p>
          <a:p>
            <a:pPr lvl="1"/>
            <a:r>
              <a:rPr lang="en-US" sz="2400" dirty="0">
                <a:solidFill>
                  <a:srgbClr val="77933C"/>
                </a:solidFill>
              </a:rPr>
              <a:t>      following natural and man-made boundaries</a:t>
            </a:r>
          </a:p>
          <a:p>
            <a:pPr lvl="1">
              <a:buFont typeface="Arial"/>
              <a:buChar char="•"/>
            </a:pPr>
            <a:r>
              <a:rPr lang="en-US" sz="2400" dirty="0">
                <a:solidFill>
                  <a:srgbClr val="77933C"/>
                </a:solidFill>
              </a:rPr>
              <a:t> Keep districts compact – appearance/function</a:t>
            </a:r>
          </a:p>
        </p:txBody>
      </p:sp>
      <p:sp>
        <p:nvSpPr>
          <p:cNvPr id="24" name="Subtitle 2"/>
          <p:cNvSpPr txBox="1">
            <a:spLocks/>
          </p:cNvSpPr>
          <p:nvPr/>
        </p:nvSpPr>
        <p:spPr>
          <a:xfrm>
            <a:off x="685800" y="1789671"/>
            <a:ext cx="6564576" cy="625423"/>
          </a:xfrm>
          <a:prstGeom prst="rect">
            <a:avLst/>
          </a:prstGeom>
        </p:spPr>
        <p:txBody>
          <a:bodyPr vert="horz" lIns="91440" tIns="45720" rIns="91440" bIns="45720" rtlCol="0">
            <a:normAutofit fontScale="85000" lnSpcReduction="2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noProof="0" dirty="0">
                <a:solidFill>
                  <a:schemeClr val="tx2">
                    <a:lumMod val="40000"/>
                    <a:lumOff val="60000"/>
                  </a:schemeClr>
                </a:solidFill>
              </a:rPr>
              <a:t>Traditional redistricting principles used throughout the country and written into state law</a:t>
            </a:r>
            <a:endParaRPr kumimoji="0" lang="en-US" sz="2400" b="0" i="0" u="none" strike="noStrike" kern="1200" cap="none" spc="0" normalizeH="0" baseline="0" noProof="0" dirty="0">
              <a:ln>
                <a:noFill/>
              </a:ln>
              <a:solidFill>
                <a:schemeClr val="tx2">
                  <a:lumMod val="40000"/>
                  <a:lumOff val="60000"/>
                </a:schemeClr>
              </a:solidFill>
              <a:effectLst/>
              <a:uLnTx/>
              <a:uFillTx/>
              <a:latin typeface="+mn-lt"/>
              <a:ea typeface="+mn-ea"/>
              <a:cs typeface="+mn-cs"/>
            </a:endParaRPr>
          </a:p>
        </p:txBody>
      </p:sp>
      <p:grpSp>
        <p:nvGrpSpPr>
          <p:cNvPr id="15" name="Group 14">
            <a:extLst>
              <a:ext uri="{FF2B5EF4-FFF2-40B4-BE49-F238E27FC236}">
                <a16:creationId xmlns:a16="http://schemas.microsoft.com/office/drawing/2014/main" id="{36B49C71-A845-2C44-9184-51B1C7A4E7A8}"/>
              </a:ext>
            </a:extLst>
          </p:cNvPr>
          <p:cNvGrpSpPr/>
          <p:nvPr/>
        </p:nvGrpSpPr>
        <p:grpSpPr>
          <a:xfrm>
            <a:off x="220454" y="521022"/>
            <a:ext cx="8923546" cy="534422"/>
            <a:chOff x="220454" y="521022"/>
            <a:chExt cx="8923546" cy="534422"/>
          </a:xfrm>
        </p:grpSpPr>
        <p:pic>
          <p:nvPicPr>
            <p:cNvPr id="17" name="Picture 16">
              <a:extLst>
                <a:ext uri="{FF2B5EF4-FFF2-40B4-BE49-F238E27FC236}">
                  <a16:creationId xmlns:a16="http://schemas.microsoft.com/office/drawing/2014/main" id="{C3FA4E7E-CEDA-C946-8961-5E7003828B1D}"/>
                </a:ext>
              </a:extLst>
            </p:cNvPr>
            <p:cNvPicPr>
              <a:picLocks noChangeAspect="1"/>
            </p:cNvPicPr>
            <p:nvPr/>
          </p:nvPicPr>
          <p:blipFill>
            <a:blip r:embed="rId2">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8" name="Picture 17">
              <a:extLst>
                <a:ext uri="{FF2B5EF4-FFF2-40B4-BE49-F238E27FC236}">
                  <a16:creationId xmlns:a16="http://schemas.microsoft.com/office/drawing/2014/main" id="{FB332617-9A78-A84C-AC4C-E54DB3A15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9" name="Picture 18">
              <a:extLst>
                <a:ext uri="{FF2B5EF4-FFF2-40B4-BE49-F238E27FC236}">
                  <a16:creationId xmlns:a16="http://schemas.microsoft.com/office/drawing/2014/main" id="{55DD2C54-E124-D04E-983C-83195F967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sp>
        <p:nvSpPr>
          <p:cNvPr id="2" name="Slide Number Placeholder 1">
            <a:extLst>
              <a:ext uri="{FF2B5EF4-FFF2-40B4-BE49-F238E27FC236}">
                <a16:creationId xmlns:a16="http://schemas.microsoft.com/office/drawing/2014/main" id="{7D90A650-84DF-FBC3-8CE7-31B0DCBA7D3D}"/>
              </a:ext>
            </a:extLst>
          </p:cNvPr>
          <p:cNvSpPr>
            <a:spLocks noGrp="1"/>
          </p:cNvSpPr>
          <p:nvPr>
            <p:ph type="sldNum" sz="quarter" idx="12"/>
          </p:nvPr>
        </p:nvSpPr>
        <p:spPr/>
        <p:txBody>
          <a:bodyPr/>
          <a:lstStyle/>
          <a:p>
            <a:fld id="{E47413D1-F13F-154E-A832-DB035FA2D23E}" type="slidenum">
              <a:rPr lang="en-US" smtClean="0"/>
              <a:pPr/>
              <a:t>8</a:t>
            </a:fld>
            <a:endParaRPr lang="en-US" dirty="0"/>
          </a:p>
        </p:txBody>
      </p:sp>
    </p:spTree>
    <p:extLst>
      <p:ext uri="{BB962C8B-B14F-4D97-AF65-F5344CB8AC3E}">
        <p14:creationId xmlns:p14="http://schemas.microsoft.com/office/powerpoint/2010/main" val="1456127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1145005"/>
            <a:ext cx="7591508" cy="644666"/>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dirty="0">
                <a:solidFill>
                  <a:schemeClr val="accent1">
                    <a:lumMod val="75000"/>
                  </a:schemeClr>
                </a:solidFill>
                <a:latin typeface="+mj-lt"/>
                <a:ea typeface="+mj-ea"/>
                <a:cs typeface="+mj-cs"/>
              </a:rPr>
              <a:t>Contiguity</a:t>
            </a:r>
          </a:p>
        </p:txBody>
      </p:sp>
      <p:sp>
        <p:nvSpPr>
          <p:cNvPr id="24" name="Subtitle 2"/>
          <p:cNvSpPr txBox="1">
            <a:spLocks/>
          </p:cNvSpPr>
          <p:nvPr/>
        </p:nvSpPr>
        <p:spPr>
          <a:xfrm>
            <a:off x="685800" y="1789671"/>
            <a:ext cx="6564576" cy="62542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noProof="0" dirty="0">
                <a:solidFill>
                  <a:schemeClr val="tx2">
                    <a:lumMod val="40000"/>
                    <a:lumOff val="60000"/>
                  </a:schemeClr>
                </a:solidFill>
              </a:rPr>
              <a:t>Two definitions for what is contiguous</a:t>
            </a:r>
          </a:p>
        </p:txBody>
      </p:sp>
      <p:grpSp>
        <p:nvGrpSpPr>
          <p:cNvPr id="9" name="Group 8"/>
          <p:cNvGrpSpPr/>
          <p:nvPr/>
        </p:nvGrpSpPr>
        <p:grpSpPr>
          <a:xfrm>
            <a:off x="220454" y="521022"/>
            <a:ext cx="8923546" cy="534422"/>
            <a:chOff x="220454" y="521022"/>
            <a:chExt cx="8923546" cy="534422"/>
          </a:xfrm>
        </p:grpSpPr>
        <p:pic>
          <p:nvPicPr>
            <p:cNvPr id="11" name="Picture 10"/>
            <p:cNvPicPr>
              <a:picLocks noChangeAspect="1"/>
            </p:cNvPicPr>
            <p:nvPr/>
          </p:nvPicPr>
          <p:blipFill>
            <a:blip r:embed="rId2">
              <a:duotone>
                <a:prstClr val="black"/>
                <a:schemeClr val="accent3">
                  <a:lumMod val="75000"/>
                  <a:tint val="45000"/>
                  <a:satMod val="400000"/>
                </a:schemeClr>
              </a:duotone>
            </a:blip>
            <a:stretch>
              <a:fillRect/>
            </a:stretch>
          </p:blipFill>
          <p:spPr>
            <a:xfrm flipV="1">
              <a:off x="233591" y="697585"/>
              <a:ext cx="8910409" cy="2178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54" y="609234"/>
              <a:ext cx="1798128" cy="35799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37" y="521022"/>
              <a:ext cx="1791082" cy="534422"/>
            </a:xfrm>
            <a:prstGeom prst="rect">
              <a:avLst/>
            </a:prstGeom>
          </p:spPr>
        </p:pic>
      </p:grpSp>
      <p:graphicFrame>
        <p:nvGraphicFramePr>
          <p:cNvPr id="14" name="Object 13">
            <a:extLst>
              <a:ext uri="{FF2B5EF4-FFF2-40B4-BE49-F238E27FC236}">
                <a16:creationId xmlns:a16="http://schemas.microsoft.com/office/drawing/2014/main" id="{C7AB5B9B-1CBB-4DC7-8812-4A2BDF3C5FBC}"/>
              </a:ext>
            </a:extLst>
          </p:cNvPr>
          <p:cNvGraphicFramePr>
            <a:graphicFrameLocks noChangeAspect="1"/>
          </p:cNvGraphicFramePr>
          <p:nvPr/>
        </p:nvGraphicFramePr>
        <p:xfrm>
          <a:off x="6328918" y="3078545"/>
          <a:ext cx="2626867" cy="2601839"/>
        </p:xfrm>
        <a:graphic>
          <a:graphicData uri="http://schemas.openxmlformats.org/presentationml/2006/ole">
            <mc:AlternateContent xmlns:mc="http://schemas.openxmlformats.org/markup-compatibility/2006">
              <mc:Choice xmlns:v="urn:schemas-microsoft-com:vml" Requires="v">
                <p:oleObj r:id="rId5" imgW="4164840" imgH="4126680" progId="">
                  <p:embed/>
                </p:oleObj>
              </mc:Choice>
              <mc:Fallback>
                <p:oleObj r:id="rId5" imgW="4164840" imgH="4126680" progId="">
                  <p:embed/>
                  <p:pic>
                    <p:nvPicPr>
                      <p:cNvPr id="14" name="Object 13">
                        <a:extLst>
                          <a:ext uri="{FF2B5EF4-FFF2-40B4-BE49-F238E27FC236}">
                            <a16:creationId xmlns:a16="http://schemas.microsoft.com/office/drawing/2014/main" id="{C7AB5B9B-1CBB-4DC7-8812-4A2BDF3C5FBC}"/>
                          </a:ext>
                        </a:extLst>
                      </p:cNvPr>
                      <p:cNvPicPr/>
                      <p:nvPr/>
                    </p:nvPicPr>
                    <p:blipFill>
                      <a:blip r:embed="rId6"/>
                      <a:stretch>
                        <a:fillRect/>
                      </a:stretch>
                    </p:blipFill>
                    <p:spPr>
                      <a:xfrm>
                        <a:off x="6328918" y="3078545"/>
                        <a:ext cx="2626867" cy="2601839"/>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F1856329-CF64-465A-9BA0-D0F496D12F57}"/>
              </a:ext>
            </a:extLst>
          </p:cNvPr>
          <p:cNvSpPr txBox="1"/>
          <p:nvPr/>
        </p:nvSpPr>
        <p:spPr>
          <a:xfrm>
            <a:off x="685800" y="2215668"/>
            <a:ext cx="4771516" cy="4124206"/>
          </a:xfrm>
          <a:prstGeom prst="rect">
            <a:avLst/>
          </a:prstGeom>
          <a:noFill/>
        </p:spPr>
        <p:txBody>
          <a:bodyPr wrap="square">
            <a:spAutoFit/>
          </a:bodyPr>
          <a:lstStyle/>
          <a:p>
            <a:endParaRPr lang="en-US" sz="2200" dirty="0">
              <a:ea typeface="Palatino" pitchFamily="2" charset="77"/>
            </a:endParaRPr>
          </a:p>
          <a:p>
            <a:r>
              <a:rPr lang="en-US" sz="2400" dirty="0">
                <a:solidFill>
                  <a:schemeClr val="accent3">
                    <a:lumMod val="75000"/>
                  </a:schemeClr>
                </a:solidFill>
              </a:rPr>
              <a:t>Contiguity should be thought of as “literal” and “functional.”</a:t>
            </a:r>
          </a:p>
          <a:p>
            <a:endParaRPr lang="en-US" sz="2400" dirty="0">
              <a:solidFill>
                <a:schemeClr val="accent3">
                  <a:lumMod val="75000"/>
                </a:schemeClr>
              </a:solidFill>
            </a:endParaRPr>
          </a:p>
          <a:p>
            <a:pPr marL="342900" indent="-342900">
              <a:buFont typeface="Arial" panose="020B0604020202020204" pitchFamily="34" charset="0"/>
              <a:buChar char="•"/>
            </a:pPr>
            <a:r>
              <a:rPr lang="en-US" sz="2400" dirty="0">
                <a:solidFill>
                  <a:schemeClr val="accent3">
                    <a:lumMod val="75000"/>
                  </a:schemeClr>
                </a:solidFill>
              </a:rPr>
              <a:t>An area that is one whole</a:t>
            </a:r>
            <a:br>
              <a:rPr lang="en-US" sz="2400" dirty="0">
                <a:solidFill>
                  <a:schemeClr val="accent3">
                    <a:lumMod val="75000"/>
                  </a:schemeClr>
                </a:solidFill>
              </a:rPr>
            </a:br>
            <a:r>
              <a:rPr lang="en-US" sz="2400" dirty="0">
                <a:solidFill>
                  <a:schemeClr val="accent3">
                    <a:lumMod val="75000"/>
                  </a:schemeClr>
                </a:solidFill>
              </a:rPr>
              <a:t>piece is “literally contiguous.”</a:t>
            </a:r>
            <a:br>
              <a:rPr lang="en-US" sz="2400" dirty="0">
                <a:solidFill>
                  <a:schemeClr val="accent3">
                    <a:lumMod val="75000"/>
                  </a:schemeClr>
                </a:solidFill>
              </a:rPr>
            </a:br>
            <a:endParaRPr lang="en-US" sz="2400" dirty="0">
              <a:solidFill>
                <a:schemeClr val="accent3">
                  <a:lumMod val="75000"/>
                </a:schemeClr>
              </a:solidFill>
            </a:endParaRPr>
          </a:p>
          <a:p>
            <a:pPr marL="342900" indent="-342900">
              <a:buFont typeface="Arial" panose="020B0604020202020204" pitchFamily="34" charset="0"/>
              <a:buChar char="•"/>
            </a:pPr>
            <a:r>
              <a:rPr lang="en-US" sz="2400" dirty="0">
                <a:solidFill>
                  <a:schemeClr val="accent3">
                    <a:lumMod val="75000"/>
                  </a:schemeClr>
                </a:solidFill>
              </a:rPr>
              <a:t>An area that represents </a:t>
            </a:r>
            <a:br>
              <a:rPr lang="en-US" sz="2400" dirty="0">
                <a:solidFill>
                  <a:schemeClr val="accent3">
                    <a:lumMod val="75000"/>
                  </a:schemeClr>
                </a:solidFill>
              </a:rPr>
            </a:br>
            <a:r>
              <a:rPr lang="en-US" sz="2400" dirty="0">
                <a:solidFill>
                  <a:schemeClr val="accent3">
                    <a:lumMod val="75000"/>
                  </a:schemeClr>
                </a:solidFill>
              </a:rPr>
              <a:t>how the population functions</a:t>
            </a:r>
            <a:br>
              <a:rPr lang="en-US" sz="2400" dirty="0">
                <a:solidFill>
                  <a:schemeClr val="accent3">
                    <a:lumMod val="75000"/>
                  </a:schemeClr>
                </a:solidFill>
              </a:rPr>
            </a:br>
            <a:r>
              <a:rPr lang="en-US" sz="2400" dirty="0">
                <a:solidFill>
                  <a:schemeClr val="accent3">
                    <a:lumMod val="75000"/>
                  </a:schemeClr>
                </a:solidFill>
              </a:rPr>
              <a:t>or how people are connected</a:t>
            </a:r>
            <a:br>
              <a:rPr lang="en-US" sz="2400" dirty="0">
                <a:solidFill>
                  <a:schemeClr val="accent3">
                    <a:lumMod val="75000"/>
                  </a:schemeClr>
                </a:solidFill>
              </a:rPr>
            </a:br>
            <a:r>
              <a:rPr lang="en-US" sz="2400" dirty="0">
                <a:solidFill>
                  <a:schemeClr val="accent3">
                    <a:lumMod val="75000"/>
                  </a:schemeClr>
                </a:solidFill>
              </a:rPr>
              <a:t>is “functionally contiguous.”</a:t>
            </a:r>
          </a:p>
        </p:txBody>
      </p:sp>
      <p:sp>
        <p:nvSpPr>
          <p:cNvPr id="2" name="Slide Number Placeholder 1">
            <a:extLst>
              <a:ext uri="{FF2B5EF4-FFF2-40B4-BE49-F238E27FC236}">
                <a16:creationId xmlns:a16="http://schemas.microsoft.com/office/drawing/2014/main" id="{C2F0B998-4348-1970-5686-167035CB6CCB}"/>
              </a:ext>
            </a:extLst>
          </p:cNvPr>
          <p:cNvSpPr>
            <a:spLocks noGrp="1"/>
          </p:cNvSpPr>
          <p:nvPr>
            <p:ph type="sldNum" sz="quarter" idx="12"/>
          </p:nvPr>
        </p:nvSpPr>
        <p:spPr/>
        <p:txBody>
          <a:bodyPr/>
          <a:lstStyle/>
          <a:p>
            <a:fld id="{E47413D1-F13F-154E-A832-DB035FA2D23E}" type="slidenum">
              <a:rPr lang="en-US" smtClean="0"/>
              <a:pPr/>
              <a:t>9</a:t>
            </a:fld>
            <a:endParaRPr lang="en-US" dirty="0"/>
          </a:p>
        </p:txBody>
      </p:sp>
    </p:spTree>
    <p:extLst>
      <p:ext uri="{BB962C8B-B14F-4D97-AF65-F5344CB8AC3E}">
        <p14:creationId xmlns:p14="http://schemas.microsoft.com/office/powerpoint/2010/main" val="2851213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19577</TotalTime>
  <Words>2066</Words>
  <Application>Microsoft Office PowerPoint</Application>
  <PresentationFormat>On-screen Show (4:3)</PresentationFormat>
  <Paragraphs>314</Paragraphs>
  <Slides>27</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27</vt:i4>
      </vt:variant>
    </vt:vector>
  </HeadingPairs>
  <TitlesOfParts>
    <vt:vector size="31" baseType="lpstr">
      <vt:lpstr>Arial</vt:lpstr>
      <vt:lpstr>Calibri</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Team Paul Mitchell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Knowing your voters</dc:title>
  <dc:creator>Paul Mitchell Loves Jodi</dc:creator>
  <cp:lastModifiedBy>Justin Martin</cp:lastModifiedBy>
  <cp:revision>351</cp:revision>
  <cp:lastPrinted>2010-09-23T05:17:36Z</cp:lastPrinted>
  <dcterms:created xsi:type="dcterms:W3CDTF">2010-09-24T21:44:46Z</dcterms:created>
  <dcterms:modified xsi:type="dcterms:W3CDTF">2023-09-19T21:27:16Z</dcterms:modified>
</cp:coreProperties>
</file>